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2"/>
  </p:notesMasterIdLst>
  <p:sldIdLst>
    <p:sldId id="461" r:id="rId2"/>
    <p:sldId id="473" r:id="rId3"/>
    <p:sldId id="482" r:id="rId4"/>
    <p:sldId id="475" r:id="rId5"/>
    <p:sldId id="476" r:id="rId6"/>
    <p:sldId id="477" r:id="rId7"/>
    <p:sldId id="478" r:id="rId8"/>
    <p:sldId id="484" r:id="rId9"/>
    <p:sldId id="485" r:id="rId10"/>
    <p:sldId id="492" r:id="rId11"/>
    <p:sldId id="490" r:id="rId12"/>
    <p:sldId id="486" r:id="rId13"/>
    <p:sldId id="487" r:id="rId14"/>
    <p:sldId id="488" r:id="rId15"/>
    <p:sldId id="489" r:id="rId16"/>
    <p:sldId id="479" r:id="rId17"/>
    <p:sldId id="491" r:id="rId18"/>
    <p:sldId id="480" r:id="rId19"/>
    <p:sldId id="483" r:id="rId20"/>
    <p:sldId id="4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l presentation" id="{1EA29FEF-AF07-4B45-946D-8BE6028BF225}">
          <p14:sldIdLst>
            <p14:sldId id="461"/>
            <p14:sldId id="473"/>
            <p14:sldId id="482"/>
            <p14:sldId id="475"/>
            <p14:sldId id="476"/>
            <p14:sldId id="477"/>
            <p14:sldId id="478"/>
            <p14:sldId id="484"/>
            <p14:sldId id="485"/>
            <p14:sldId id="492"/>
            <p14:sldId id="490"/>
            <p14:sldId id="486"/>
            <p14:sldId id="487"/>
            <p14:sldId id="488"/>
            <p14:sldId id="489"/>
            <p14:sldId id="479"/>
            <p14:sldId id="491"/>
            <p14:sldId id="480"/>
            <p14:sldId id="483"/>
            <p14:sldId id="464"/>
          </p14:sldIdLst>
        </p14:section>
      </p14:sectionLst>
    </p:ext>
    <p:ext uri="{EFAFB233-063F-42B5-8137-9DF3F51BA10A}">
      <p15:sldGuideLst xmlns:p15="http://schemas.microsoft.com/office/powerpoint/2012/main">
        <p15:guide id="1" pos="6539" userDrawn="1">
          <p15:clr>
            <a:srgbClr val="A4A3A4"/>
          </p15:clr>
        </p15:guide>
        <p15:guide id="2" pos="756" userDrawn="1">
          <p15:clr>
            <a:srgbClr val="A4A3A4"/>
          </p15:clr>
        </p15:guide>
        <p15:guide id="3" orient="horz" pos="2682" userDrawn="1">
          <p15:clr>
            <a:srgbClr val="A4A3A4"/>
          </p15:clr>
        </p15:guide>
        <p15:guide id="4" pos="5223" userDrawn="1">
          <p15:clr>
            <a:srgbClr val="A4A3A4"/>
          </p15:clr>
        </p15:guide>
        <p15:guide id="5" orient="horz" pos="129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87xen" initials="r" lastIdx="1" clrIdx="0">
    <p:extLst>
      <p:ext uri="{19B8F6BF-5375-455C-9EA6-DF929625EA0E}">
        <p15:presenceInfo xmlns:p15="http://schemas.microsoft.com/office/powerpoint/2012/main" userId="ru87x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8945"/>
    <a:srgbClr val="D16301"/>
    <a:srgbClr val="004D93"/>
    <a:srgbClr val="8C0073"/>
    <a:srgbClr val="008C8B"/>
    <a:srgbClr val="FFFFFF"/>
    <a:srgbClr val="162983"/>
    <a:srgbClr val="8FAADC"/>
    <a:srgbClr val="4472C4"/>
    <a:srgbClr val="986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94"/>
    <p:restoredTop sz="94038"/>
  </p:normalViewPr>
  <p:slideViewPr>
    <p:cSldViewPr snapToGrid="0" snapToObjects="1">
      <p:cViewPr>
        <p:scale>
          <a:sx n="62" d="100"/>
          <a:sy n="62" d="100"/>
        </p:scale>
        <p:origin x="2184" y="944"/>
      </p:cViewPr>
      <p:guideLst>
        <p:guide pos="6539"/>
        <p:guide pos="756"/>
        <p:guide orient="horz" pos="2682"/>
        <p:guide pos="5223"/>
        <p:guide orient="horz" pos="1293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2CD4E-EDB3-8347-8AF9-8FA5501CE4D4}" type="datetimeFigureOut">
              <a:rPr lang="de-DE" smtClean="0"/>
              <a:t>20.11.23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CACC6-653F-8E41-9705-91318E9085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51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1pPr>
    <a:lvl2pPr marL="278526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2pPr>
    <a:lvl3pPr marL="557052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3pPr>
    <a:lvl4pPr marL="835579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4pPr>
    <a:lvl5pPr marL="1114105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5pPr>
    <a:lvl6pPr marL="1392631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6pPr>
    <a:lvl7pPr marL="1671157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7pPr>
    <a:lvl8pPr marL="1949684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8pPr>
    <a:lvl9pPr marL="222821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2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606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146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</a:t>
            </a:r>
            <a:r>
              <a:rPr lang="en-GB" dirty="0" err="1">
                <a:solidFill>
                  <a:srgbClr val="708090"/>
                </a:solidFill>
                <a:effectLst/>
              </a:rPr>
              <a:t>avg</a:t>
            </a:r>
            <a:r>
              <a:rPr lang="en-GB" dirty="0">
                <a:solidFill>
                  <a:srgbClr val="708090"/>
                </a:solidFill>
                <a:effectLst/>
              </a:rPr>
              <a:t> rainfall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without rain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 continues rain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512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35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9703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09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532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92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026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05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642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108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9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36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03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61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1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20.11.23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99DF7-8471-9745-BD1A-ADF4F348D361}"/>
              </a:ext>
            </a:extLst>
          </p:cNvPr>
          <p:cNvSpPr/>
          <p:nvPr userDrawn="1"/>
        </p:nvSpPr>
        <p:spPr>
          <a:xfrm>
            <a:off x="192084" y="128314"/>
            <a:ext cx="633065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27455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20.11.23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85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20.11.23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76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20.11.23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Bayesian</a:t>
            </a:r>
            <a:r>
              <a:rPr lang="de-DE" dirty="0"/>
              <a:t> Networks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Causality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6A1AE37-23D9-9B49-BA6D-27E1639C13F1}"/>
              </a:ext>
            </a:extLst>
          </p:cNvPr>
          <p:cNvSpPr>
            <a:spLocks noChangeAspect="1"/>
          </p:cNvSpPr>
          <p:nvPr userDrawn="1"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C2A9D81-ED69-FE63-8634-3F306F6188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800" y="0"/>
            <a:ext cx="2489200" cy="7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7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20.11.23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93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20.11.23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45FC0C-DBD6-E247-976A-0C81E7076F3E}"/>
              </a:ext>
            </a:extLst>
          </p:cNvPr>
          <p:cNvGrpSpPr/>
          <p:nvPr userDrawn="1"/>
        </p:nvGrpSpPr>
        <p:grpSpPr>
          <a:xfrm>
            <a:off x="7295237" y="-1"/>
            <a:ext cx="4896763" cy="6873074"/>
            <a:chOff x="3039428" y="-5838"/>
            <a:chExt cx="3668567" cy="5149338"/>
          </a:xfrm>
        </p:grpSpPr>
        <p:sp>
          <p:nvSpPr>
            <p:cNvPr id="9" name="Picture Placeholder 8">
              <a:extLst>
                <a:ext uri="{FF2B5EF4-FFF2-40B4-BE49-F238E27FC236}">
                  <a16:creationId xmlns:a16="http://schemas.microsoft.com/office/drawing/2014/main" id="{44823DD2-AAEA-5A40-9D5D-1A271B5BF31C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081339" y="0"/>
              <a:ext cx="3626656" cy="51435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125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92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2215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174F95-2B4F-5A4E-B729-14A0AD247EDC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1" name="Isosceles Triangle 12">
                <a:extLst>
                  <a:ext uri="{FF2B5EF4-FFF2-40B4-BE49-F238E27FC236}">
                    <a16:creationId xmlns:a16="http://schemas.microsoft.com/office/drawing/2014/main" id="{988A4A75-AA21-BC4A-AE2C-F513B6E9AAE6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974843B5-76D4-DA48-B761-C8CDE67E63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524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20.11.23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53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20.11.23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50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20.11.23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55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20.11.23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7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20.11.23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35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0BCAA2F5-309A-E74F-B776-629F57D86CDF}" type="datetimeFigureOut">
              <a:rPr lang="de-DE" smtClean="0"/>
              <a:pPr/>
              <a:t>20.11.23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74E8C53F-9A8F-634D-9A45-6AA3A656DAC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015EB-F17E-3E47-8A63-6A1092ABB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78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513" userDrawn="1">
          <p15:clr>
            <a:srgbClr val="F26B43"/>
          </p15:clr>
        </p15:guide>
        <p15:guide id="4" pos="7159" userDrawn="1">
          <p15:clr>
            <a:srgbClr val="F26B43"/>
          </p15:clr>
        </p15:guide>
        <p15:guide id="5" orient="horz" pos="1140" userDrawn="1">
          <p15:clr>
            <a:srgbClr val="F26B43"/>
          </p15:clr>
        </p15:guide>
        <p15:guide id="6" orient="horz" pos="3893" userDrawn="1">
          <p15:clr>
            <a:srgbClr val="F26B43"/>
          </p15:clr>
        </p15:guide>
        <p15:guide id="7" orient="horz" pos="9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8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7.pn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9.sv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4A0F9DCD-2F6F-25FD-BD93-6A9E372CF770}"/>
              </a:ext>
            </a:extLst>
          </p:cNvPr>
          <p:cNvGrpSpPr/>
          <p:nvPr/>
        </p:nvGrpSpPr>
        <p:grpSpPr>
          <a:xfrm>
            <a:off x="0" y="0"/>
            <a:ext cx="13589000" cy="7802101"/>
            <a:chOff x="0" y="0"/>
            <a:chExt cx="13589000" cy="7802101"/>
          </a:xfrm>
        </p:grpSpPr>
        <p:pic>
          <p:nvPicPr>
            <p:cNvPr id="4" name="Picture 3" descr="Barrels of wine in racks">
              <a:extLst>
                <a:ext uri="{FF2B5EF4-FFF2-40B4-BE49-F238E27FC236}">
                  <a16:creationId xmlns:a16="http://schemas.microsoft.com/office/drawing/2014/main" id="{20360649-3EEE-F847-4C21-BAC02D642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7802101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69326657-2EA8-3239-55B6-670F5726D43C}"/>
                </a:ext>
              </a:extLst>
            </p:cNvPr>
            <p:cNvSpPr/>
            <p:nvPr/>
          </p:nvSpPr>
          <p:spPr>
            <a:xfrm>
              <a:off x="12674600" y="2620583"/>
              <a:ext cx="914400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40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E5DF91-E707-AF8D-FC98-1ECA93F41B03}"/>
              </a:ext>
            </a:extLst>
          </p:cNvPr>
          <p:cNvGrpSpPr/>
          <p:nvPr/>
        </p:nvGrpSpPr>
        <p:grpSpPr>
          <a:xfrm>
            <a:off x="-1" y="0"/>
            <a:ext cx="13589001" cy="8128000"/>
            <a:chOff x="-1" y="0"/>
            <a:chExt cx="13589001" cy="8128000"/>
          </a:xfrm>
        </p:grpSpPr>
        <p:pic>
          <p:nvPicPr>
            <p:cNvPr id="32" name="Picture 31" descr="Clusters of black grapes growing on vines">
              <a:extLst>
                <a:ext uri="{FF2B5EF4-FFF2-40B4-BE49-F238E27FC236}">
                  <a16:creationId xmlns:a16="http://schemas.microsoft.com/office/drawing/2014/main" id="{07F15B1E-6A62-700A-F222-CB1256609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0"/>
              <a:ext cx="12192000" cy="8128000"/>
            </a:xfrm>
            <a:prstGeom prst="rect">
              <a:avLst/>
            </a:prstGeom>
          </p:spPr>
        </p:pic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D06ED2A-E63A-C1BD-5B50-02DECE423F68}"/>
                </a:ext>
              </a:extLst>
            </p:cNvPr>
            <p:cNvSpPr/>
            <p:nvPr/>
          </p:nvSpPr>
          <p:spPr>
            <a:xfrm>
              <a:off x="12674600" y="203200"/>
              <a:ext cx="914400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40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FD994E7-2271-1A0F-570E-1526A7CF7EAD}"/>
              </a:ext>
            </a:extLst>
          </p:cNvPr>
          <p:cNvGrpSpPr/>
          <p:nvPr/>
        </p:nvGrpSpPr>
        <p:grpSpPr>
          <a:xfrm>
            <a:off x="-1787682" y="0"/>
            <a:ext cx="15605282" cy="9334000"/>
            <a:chOff x="-1" y="0"/>
            <a:chExt cx="13589001" cy="8128000"/>
          </a:xfrm>
        </p:grpSpPr>
        <p:pic>
          <p:nvPicPr>
            <p:cNvPr id="30" name="Picture 29" descr="Hand holding bunch of grapes on vine">
              <a:extLst>
                <a:ext uri="{FF2B5EF4-FFF2-40B4-BE49-F238E27FC236}">
                  <a16:creationId xmlns:a16="http://schemas.microsoft.com/office/drawing/2014/main" id="{75339EEF-0E36-C21B-62ED-3D7DE12E6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12192000" cy="8128000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B52877F-9255-D5E7-63DB-8DFBF4DB6DB3}"/>
                </a:ext>
              </a:extLst>
            </p:cNvPr>
            <p:cNvSpPr/>
            <p:nvPr/>
          </p:nvSpPr>
          <p:spPr>
            <a:xfrm>
              <a:off x="12674600" y="1401383"/>
              <a:ext cx="914400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4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B967B317-9488-6BCF-1490-68D368201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252" y="2586717"/>
            <a:ext cx="6737034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b="1" cap="small" dirty="0">
                <a:solidFill>
                  <a:schemeClr val="bg1"/>
                </a:solidFill>
              </a:rPr>
              <a:t>Project Presentation</a:t>
            </a:r>
          </a:p>
          <a:p>
            <a:r>
              <a:rPr lang="en-US" sz="2800" b="1" cap="small" dirty="0">
                <a:solidFill>
                  <a:schemeClr val="bg1"/>
                </a:solidFill>
              </a:rPr>
              <a:t>Jonas | Marcell</a:t>
            </a:r>
            <a:endParaRPr lang="en-DE" sz="2800" b="1" cap="small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ACAE3E-4C02-9D54-ED0B-F486172C04B6}"/>
              </a:ext>
            </a:extLst>
          </p:cNvPr>
          <p:cNvSpPr txBox="1">
            <a:spLocks/>
          </p:cNvSpPr>
          <p:nvPr/>
        </p:nvSpPr>
        <p:spPr>
          <a:xfrm>
            <a:off x="-21320" y="160867"/>
            <a:ext cx="7216179" cy="2079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6600" b="1" spc="100" dirty="0">
                <a:solidFill>
                  <a:schemeClr val="bg1"/>
                </a:solidFill>
              </a:rPr>
              <a:t>In Vino Veritas</a:t>
            </a:r>
          </a:p>
          <a:p>
            <a:r>
              <a:rPr lang="en-US" sz="4800" b="1" spc="100" dirty="0">
                <a:solidFill>
                  <a:schemeClr val="bg1"/>
                </a:solidFill>
              </a:rPr>
              <a:t>Data Engineering</a:t>
            </a:r>
            <a:endParaRPr lang="en-DE" sz="6600" b="1" spc="1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4EA49-6A39-DAA8-2788-1A892B51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E33A5C-A9A0-4819-706D-B49863EC0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26940" y="5689600"/>
            <a:ext cx="406506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9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2890DD6-326E-192C-4C6C-0414E87CB455}"/>
              </a:ext>
            </a:extLst>
          </p:cNvPr>
          <p:cNvGrpSpPr/>
          <p:nvPr/>
        </p:nvGrpSpPr>
        <p:grpSpPr>
          <a:xfrm>
            <a:off x="814387" y="1811176"/>
            <a:ext cx="10563029" cy="3173325"/>
            <a:chOff x="814387" y="1811176"/>
            <a:chExt cx="10563029" cy="317332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755815-2FED-2ADA-C7E7-726D94EC121F}"/>
                </a:ext>
              </a:extLst>
            </p:cNvPr>
            <p:cNvSpPr/>
            <p:nvPr/>
          </p:nvSpPr>
          <p:spPr>
            <a:xfrm>
              <a:off x="814387" y="1811176"/>
              <a:ext cx="10563029" cy="3173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CCE5234-5E1C-E043-B9B3-29D5BCE65730}"/>
                </a:ext>
              </a:extLst>
            </p:cNvPr>
            <p:cNvGrpSpPr/>
            <p:nvPr/>
          </p:nvGrpSpPr>
          <p:grpSpPr>
            <a:xfrm>
              <a:off x="2043878" y="2009097"/>
              <a:ext cx="8104245" cy="2901360"/>
              <a:chOff x="1620008" y="2159550"/>
              <a:chExt cx="3769398" cy="290136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B3008E2-0C0C-5E98-0883-63CEF05130EA}"/>
                  </a:ext>
                </a:extLst>
              </p:cNvPr>
              <p:cNvSpPr txBox="1"/>
              <p:nvPr/>
            </p:nvSpPr>
            <p:spPr>
              <a:xfrm>
                <a:off x="1860370" y="2906474"/>
                <a:ext cx="3155250" cy="21544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effectLst/>
                    <a:latin typeface="Avenir Book" panose="02000503020000020003" pitchFamily="2" charset="0"/>
                  </a:rPr>
                  <a:t>A fairly cold winter, a spring with alternating periods of sunshine and occasional rain, a fairly hot and dry summer with the odd shower to ward off water stress, and rain-free harvesting… conditions like these will virtually guarantee a good year.</a:t>
                </a:r>
                <a:endParaRPr lang="en-GB" dirty="0">
                  <a:latin typeface="Avenir Book" panose="02000503020000020003" pitchFamily="2" charset="0"/>
                </a:endParaRPr>
              </a:p>
              <a:p>
                <a:endParaRPr lang="en-GB" dirty="0">
                  <a:latin typeface="Avenir Book" panose="02000503020000020003" pitchFamily="2" charset="0"/>
                </a:endParaRPr>
              </a:p>
              <a:p>
                <a:r>
                  <a:rPr lang="en-GB" sz="1600" dirty="0">
                    <a:solidFill>
                      <a:srgbClr val="004D93"/>
                    </a:solidFill>
                    <a:latin typeface="Avenir Book" panose="02000503020000020003" pitchFamily="2" charset="0"/>
                  </a:rPr>
                  <a:t>– </a:t>
                </a:r>
                <a:r>
                  <a:rPr lang="en-GB" sz="1600" i="1" dirty="0">
                    <a:solidFill>
                      <a:srgbClr val="004D93"/>
                    </a:solidFill>
                    <a:latin typeface="Avenir Book" panose="02000503020000020003" pitchFamily="2" charset="0"/>
                  </a:rPr>
                  <a:t>https://</a:t>
                </a:r>
                <a:r>
                  <a:rPr lang="en-GB" sz="1600" i="1" dirty="0" err="1">
                    <a:solidFill>
                      <a:srgbClr val="004D93"/>
                    </a:solidFill>
                    <a:latin typeface="Avenir Book" panose="02000503020000020003" pitchFamily="2" charset="0"/>
                  </a:rPr>
                  <a:t>www.idealwine.info</a:t>
                </a:r>
                <a:r>
                  <a:rPr lang="en-GB" sz="1600" i="1" dirty="0">
                    <a:solidFill>
                      <a:srgbClr val="004D93"/>
                    </a:solidFill>
                    <a:latin typeface="Avenir Book" panose="02000503020000020003" pitchFamily="2" charset="0"/>
                  </a:rPr>
                  <a:t>/conditions-for-great-wine/</a:t>
                </a:r>
                <a:endParaRPr lang="en-GB" sz="1600" dirty="0">
                  <a:solidFill>
                    <a:srgbClr val="004D93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829BDF9-E2A3-AB8A-7794-FD950D60F8EA}"/>
                  </a:ext>
                </a:extLst>
              </p:cNvPr>
              <p:cNvSpPr txBox="1"/>
              <p:nvPr/>
            </p:nvSpPr>
            <p:spPr>
              <a:xfrm>
                <a:off x="1620008" y="2159550"/>
                <a:ext cx="65360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0" dirty="0">
                    <a:solidFill>
                      <a:srgbClr val="004D93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“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62D89F-E442-6A97-9D31-BC31A0934751}"/>
                  </a:ext>
                </a:extLst>
              </p:cNvPr>
              <p:cNvSpPr txBox="1"/>
              <p:nvPr/>
            </p:nvSpPr>
            <p:spPr>
              <a:xfrm>
                <a:off x="4775257" y="3537628"/>
                <a:ext cx="614149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0" dirty="0">
                    <a:solidFill>
                      <a:srgbClr val="004D93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„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046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043878" y="2009097"/>
            <a:ext cx="8104245" cy="2285807"/>
            <a:chOff x="1620008" y="2159550"/>
            <a:chExt cx="3769398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860370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At temperatures below 10°C and above 35°C, photosynthesis will be disrupted and vines will not grow properly. 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/conditions-necessary-great-wine-part-12/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20008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775257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302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043878" y="2009097"/>
            <a:ext cx="8104245" cy="2285807"/>
            <a:chOff x="1620008" y="2159550"/>
            <a:chExt cx="3769398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860370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Vines need between 400 and 600 mm of rain per year. […]</a:t>
              </a:r>
            </a:p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regular supply of water throughout the growth cycle is needed for a high quality crop. 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20008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775257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035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043878" y="2009097"/>
            <a:ext cx="8104245" cy="2285807"/>
            <a:chOff x="1620008" y="2159550"/>
            <a:chExt cx="3769398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860370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Too much rain and damp during the May-July period can lead to the appearance of diseases such as mildew or oidium, which are caused by the growth of tiny fungi.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20008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775257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pic>
        <p:nvPicPr>
          <p:cNvPr id="1026" name="Picture 2" descr="Oidium and Mildew - Pests &amp; Diseases | CANNA CANADA">
            <a:extLst>
              <a:ext uri="{FF2B5EF4-FFF2-40B4-BE49-F238E27FC236}">
                <a16:creationId xmlns:a16="http://schemas.microsoft.com/office/drawing/2014/main" id="{11485D5D-A4A0-1E3F-00D3-C3AD0BE42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01" y="1722622"/>
            <a:ext cx="3780820" cy="198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19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043878" y="2009097"/>
            <a:ext cx="8104245" cy="2285807"/>
            <a:chOff x="1620008" y="2159550"/>
            <a:chExt cx="3769398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860370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If there is rain or […] strong wind during flowering, the pollen will be unable to achieve its task of pollinating the flowers. This is known as coulure.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20008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775257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pic>
        <p:nvPicPr>
          <p:cNvPr id="2050" name="Picture 2" descr="Coulure exceptionnelle liée à la sécheresse dans le vignoble des Pyrénées  Orientales">
            <a:extLst>
              <a:ext uri="{FF2B5EF4-FFF2-40B4-BE49-F238E27FC236}">
                <a16:creationId xmlns:a16="http://schemas.microsoft.com/office/drawing/2014/main" id="{2A9AC15A-2203-AD33-9849-7BD7DCEA1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592" y="2530619"/>
            <a:ext cx="3374634" cy="222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0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043878" y="2009097"/>
            <a:ext cx="8104245" cy="2088224"/>
            <a:chOff x="1620008" y="2159550"/>
            <a:chExt cx="3769398" cy="20882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860370" y="2906474"/>
              <a:ext cx="3155250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[…] excessive rain just before or during harvesting can ruin a hitherto promising vintage.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20008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775257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65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pipeline from ingestion to analysis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23FC25F-983E-67D1-9E02-25D2C4C906BF}"/>
              </a:ext>
            </a:extLst>
          </p:cNvPr>
          <p:cNvSpPr txBox="1"/>
          <p:nvPr/>
        </p:nvSpPr>
        <p:spPr>
          <a:xfrm>
            <a:off x="814583" y="1811177"/>
            <a:ext cx="3576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Overview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Backbone: </a:t>
            </a:r>
            <a:r>
              <a:rPr lang="en-GB" dirty="0" err="1">
                <a:latin typeface="Avenir Book" panose="02000503020000020003" pitchFamily="2" charset="0"/>
              </a:rPr>
              <a:t>vivino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97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92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21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2" y="1811177"/>
            <a:ext cx="105392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Bar Plot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Scatter plot by category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Scatter plot by category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Does Weather have an influence?				 Correlation Heatmap for weather and rating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and what chemical characteristics does it have?	 Violin/Distribution plots and t-tests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	 Causal Bayesian network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0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Summary and Outlook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Obstacles, dead ends and novel approaches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30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2ADAF66-CC8E-78B6-69C3-5B9E0C76D4C9}"/>
              </a:ext>
            </a:extLst>
          </p:cNvPr>
          <p:cNvSpPr txBox="1"/>
          <p:nvPr/>
        </p:nvSpPr>
        <p:spPr>
          <a:xfrm>
            <a:off x="814583" y="1811177"/>
            <a:ext cx="29304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Obstacles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needs to be cleaned and parsing can easily end in the same wines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High dimensional data and many features</a:t>
            </a:r>
          </a:p>
          <a:p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E52DE197-487F-898F-F473-929A778A8F4B}"/>
              </a:ext>
            </a:extLst>
          </p:cNvPr>
          <p:cNvSpPr txBox="1"/>
          <p:nvPr/>
        </p:nvSpPr>
        <p:spPr>
          <a:xfrm>
            <a:off x="6101691" y="1811177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Future ideas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(and parse) lists of </a:t>
            </a:r>
            <a:r>
              <a:rPr lang="en-GB" i="1" dirty="0">
                <a:latin typeface="Avenir Book" panose="02000503020000020003" pitchFamily="2" charset="0"/>
              </a:rPr>
              <a:t>good</a:t>
            </a:r>
            <a:r>
              <a:rPr lang="en-GB" dirty="0">
                <a:latin typeface="Avenir Book" panose="02000503020000020003" pitchFamily="2" charset="0"/>
              </a:rPr>
              <a:t> wine years to select best weather features in terms of predictions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(https://</a:t>
            </a:r>
            <a:r>
              <a:rPr lang="en-GB" dirty="0" err="1">
                <a:latin typeface="Avenir Book" panose="02000503020000020003" pitchFamily="2" charset="0"/>
              </a:rPr>
              <a:t>www.winespectator.com</a:t>
            </a:r>
            <a:r>
              <a:rPr lang="en-GB" dirty="0">
                <a:latin typeface="Avenir Book" panose="02000503020000020003" pitchFamily="2" charset="0"/>
              </a:rPr>
              <a:t>/vintage-charts)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pic>
        <p:nvPicPr>
          <p:cNvPr id="4" name="Graphic 3" descr="Hurdle with solid fill">
            <a:extLst>
              <a:ext uri="{FF2B5EF4-FFF2-40B4-BE49-F238E27FC236}">
                <a16:creationId xmlns:a16="http://schemas.microsoft.com/office/drawing/2014/main" id="{980B3AFF-02B2-F0E9-124E-D2E90201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5820" y="1781969"/>
            <a:ext cx="914400" cy="914400"/>
          </a:xfrm>
          <a:prstGeom prst="rect">
            <a:avLst/>
          </a:prstGeom>
        </p:spPr>
      </p:pic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F3CF5E48-D70F-FDE4-3363-C2E51FB1F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9346" y="1798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1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Overview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motivation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F2C85-6380-1364-6AEF-A08DBEF14016}"/>
              </a:ext>
            </a:extLst>
          </p:cNvPr>
          <p:cNvSpPr txBox="1"/>
          <p:nvPr/>
        </p:nvSpPr>
        <p:spPr>
          <a:xfrm>
            <a:off x="814583" y="1811177"/>
            <a:ext cx="105503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i="1" dirty="0">
                <a:latin typeface="Avenir Book" panose="02000503020000020003" pitchFamily="2" charset="0"/>
              </a:rPr>
              <a:t>In Vino Veritas ~ 'in </a:t>
            </a:r>
            <a:r>
              <a:rPr lang="de-DE" sz="2800" b="1" i="1" dirty="0" err="1">
                <a:latin typeface="Avenir Book" panose="02000503020000020003" pitchFamily="2" charset="0"/>
              </a:rPr>
              <a:t>wine</a:t>
            </a:r>
            <a:r>
              <a:rPr lang="de-DE" sz="2800" b="1" i="1" dirty="0">
                <a:latin typeface="Avenir Book" panose="02000503020000020003" pitchFamily="2" charset="0"/>
              </a:rPr>
              <a:t>, </a:t>
            </a:r>
            <a:r>
              <a:rPr lang="de-DE" sz="2800" b="1" i="1" dirty="0" err="1">
                <a:latin typeface="Avenir Book" panose="02000503020000020003" pitchFamily="2" charset="0"/>
              </a:rPr>
              <a:t>there</a:t>
            </a:r>
            <a:r>
              <a:rPr lang="de-DE" sz="2800" b="1" i="1" dirty="0">
                <a:latin typeface="Avenir Book" panose="02000503020000020003" pitchFamily="2" charset="0"/>
              </a:rPr>
              <a:t> </a:t>
            </a:r>
            <a:r>
              <a:rPr lang="de-DE" sz="2800" b="1" i="1" dirty="0" err="1">
                <a:latin typeface="Avenir Book" panose="02000503020000020003" pitchFamily="2" charset="0"/>
              </a:rPr>
              <a:t>is</a:t>
            </a:r>
            <a:r>
              <a:rPr lang="de-DE" sz="2800" b="1" i="1" dirty="0">
                <a:latin typeface="Avenir Book" panose="02000503020000020003" pitchFamily="2" charset="0"/>
              </a:rPr>
              <a:t> </a:t>
            </a:r>
            <a:r>
              <a:rPr lang="de-DE" sz="2800" b="1" i="1" dirty="0" err="1">
                <a:latin typeface="Avenir Book" panose="02000503020000020003" pitchFamily="2" charset="0"/>
              </a:rPr>
              <a:t>truth</a:t>
            </a:r>
            <a:r>
              <a:rPr lang="de-DE" sz="2800" b="1" i="1" dirty="0">
                <a:latin typeface="Avenir Book" panose="02000503020000020003" pitchFamily="2" charset="0"/>
              </a:rPr>
              <a:t>‘</a:t>
            </a:r>
          </a:p>
          <a:p>
            <a:pPr algn="ctr"/>
            <a:endParaRPr lang="de-DE" sz="2800" b="1" i="1" dirty="0">
              <a:latin typeface="Avenir Book" panose="02000503020000020003" pitchFamily="2" charset="0"/>
            </a:endParaRPr>
          </a:p>
          <a:p>
            <a:pPr algn="ctr"/>
            <a:endParaRPr lang="de-DE" sz="2800" b="1" i="1" dirty="0">
              <a:latin typeface="Avenir Book" panose="02000503020000020003" pitchFamily="2" charset="0"/>
            </a:endParaRPr>
          </a:p>
          <a:p>
            <a:pPr algn="ctr"/>
            <a:r>
              <a:rPr lang="de-DE" sz="2800" b="1" i="1" dirty="0" err="1">
                <a:latin typeface="Avenir Book" panose="02000503020000020003" pitchFamily="2" charset="0"/>
              </a:rPr>
              <a:t>What</a:t>
            </a:r>
            <a:r>
              <a:rPr lang="de-DE" sz="2800" b="1" i="1" dirty="0">
                <a:latin typeface="Avenir Book" panose="02000503020000020003" pitchFamily="2" charset="0"/>
              </a:rPr>
              <a:t> </a:t>
            </a:r>
            <a:r>
              <a:rPr lang="de-DE" sz="2800" b="1" i="1" dirty="0" err="1">
                <a:latin typeface="Avenir Book" panose="02000503020000020003" pitchFamily="2" charset="0"/>
              </a:rPr>
              <a:t>is</a:t>
            </a:r>
            <a:r>
              <a:rPr lang="de-DE" sz="2800" b="1" i="1" dirty="0">
                <a:latin typeface="Avenir Book" panose="02000503020000020003" pitchFamily="2" charset="0"/>
              </a:rPr>
              <a:t> </a:t>
            </a:r>
            <a:r>
              <a:rPr lang="de-DE" sz="2800" b="1" i="1" dirty="0" err="1">
                <a:latin typeface="Avenir Book" panose="02000503020000020003" pitchFamily="2" charset="0"/>
              </a:rPr>
              <a:t>good</a:t>
            </a:r>
            <a:r>
              <a:rPr lang="de-DE" sz="2800" b="1" i="1" dirty="0">
                <a:latin typeface="Avenir Book" panose="02000503020000020003" pitchFamily="2" charset="0"/>
              </a:rPr>
              <a:t> </a:t>
            </a:r>
            <a:r>
              <a:rPr lang="de-DE" sz="2800" b="1" i="1" dirty="0" err="1">
                <a:latin typeface="Avenir Book" panose="02000503020000020003" pitchFamily="2" charset="0"/>
              </a:rPr>
              <a:t>wine</a:t>
            </a:r>
            <a:r>
              <a:rPr lang="de-DE" sz="2800" b="1" i="1" dirty="0">
                <a:latin typeface="Avenir Book" panose="02000503020000020003" pitchFamily="2" charset="0"/>
              </a:rPr>
              <a:t>?</a:t>
            </a:r>
          </a:p>
          <a:p>
            <a:pPr algn="ctr"/>
            <a:endParaRPr lang="de-DE" sz="2800" b="1" i="1" dirty="0">
              <a:latin typeface="Avenir Book" panose="02000503020000020003" pitchFamily="2" charset="0"/>
            </a:endParaRPr>
          </a:p>
          <a:p>
            <a:pPr algn="ctr"/>
            <a:endParaRPr lang="de-DE" sz="2800" b="1" i="1" dirty="0">
              <a:latin typeface="Avenir Book" panose="02000503020000020003" pitchFamily="2" charset="0"/>
            </a:endParaRPr>
          </a:p>
          <a:p>
            <a:pPr algn="ctr"/>
            <a:r>
              <a:rPr lang="de-DE" sz="2800" b="1" i="1" dirty="0" err="1">
                <a:latin typeface="Avenir Book" panose="02000503020000020003" pitchFamily="2" charset="0"/>
              </a:rPr>
              <a:t>Objective</a:t>
            </a:r>
            <a:r>
              <a:rPr lang="de-DE" sz="2800" b="1" i="1" dirty="0">
                <a:latin typeface="Avenir Book" panose="02000503020000020003" pitchFamily="2" charset="0"/>
              </a:rPr>
              <a:t> </a:t>
            </a:r>
            <a:r>
              <a:rPr lang="de-DE" sz="2800" b="1" i="1" dirty="0" err="1">
                <a:latin typeface="Avenir Book" panose="02000503020000020003" pitchFamily="2" charset="0"/>
              </a:rPr>
              <a:t>vs</a:t>
            </a:r>
            <a:r>
              <a:rPr lang="de-DE" sz="2800" b="1" i="1" dirty="0">
                <a:latin typeface="Avenir Book" panose="02000503020000020003" pitchFamily="2" charset="0"/>
              </a:rPr>
              <a:t> </a:t>
            </a:r>
            <a:r>
              <a:rPr lang="de-DE" sz="2800" b="1" i="1" dirty="0" err="1">
                <a:latin typeface="Avenir Book" panose="02000503020000020003" pitchFamily="2" charset="0"/>
              </a:rPr>
              <a:t>subjective</a:t>
            </a:r>
            <a:r>
              <a:rPr lang="de-DE" sz="2800" b="1" i="1" dirty="0">
                <a:latin typeface="Avenir Book" panose="02000503020000020003" pitchFamily="2" charset="0"/>
              </a:rPr>
              <a:t> </a:t>
            </a:r>
            <a:r>
              <a:rPr lang="de-DE" sz="2800" b="1" i="1" dirty="0" err="1">
                <a:latin typeface="Avenir Book" panose="02000503020000020003" pitchFamily="2" charset="0"/>
              </a:rPr>
              <a:t>perspective</a:t>
            </a:r>
            <a:endParaRPr lang="de-DE" sz="2800" b="1" i="1" dirty="0">
              <a:latin typeface="Avenir Book" panose="02000503020000020003" pitchFamily="2" charset="0"/>
            </a:endParaRPr>
          </a:p>
          <a:p>
            <a:pPr algn="ctr"/>
            <a:endParaRPr lang="de-DE" sz="2800" b="1" i="1" dirty="0">
              <a:latin typeface="Avenir Book" panose="02000503020000020003" pitchFamily="2" charset="0"/>
            </a:endParaRPr>
          </a:p>
          <a:p>
            <a:pPr algn="ctr"/>
            <a:endParaRPr lang="de-DE" sz="2800" b="1" i="1" dirty="0">
              <a:latin typeface="Avenir Book" panose="02000503020000020003" pitchFamily="2" charset="0"/>
            </a:endParaRPr>
          </a:p>
          <a:p>
            <a:pPr algn="ctr"/>
            <a:r>
              <a:rPr lang="de-DE" sz="2800" b="1" i="1" dirty="0">
                <a:latin typeface="Avenir Book" panose="02000503020000020003" pitchFamily="2" charset="0"/>
              </a:rPr>
              <a:t>Big </a:t>
            </a:r>
            <a:r>
              <a:rPr lang="de-DE" sz="2800" b="1" i="1" dirty="0" err="1">
                <a:latin typeface="Avenir Book" panose="02000503020000020003" pitchFamily="2" charset="0"/>
              </a:rPr>
              <a:t>data</a:t>
            </a:r>
            <a:r>
              <a:rPr lang="de-DE" sz="2800" b="1" i="1" dirty="0">
                <a:latin typeface="Avenir Book" panose="02000503020000020003" pitchFamily="2" charset="0"/>
              </a:rPr>
              <a:t> in </a:t>
            </a:r>
            <a:r>
              <a:rPr lang="de-DE" sz="2800" b="1" i="1" dirty="0" err="1">
                <a:latin typeface="Avenir Book" panose="02000503020000020003" pitchFamily="2" charset="0"/>
              </a:rPr>
              <a:t>wine</a:t>
            </a:r>
            <a:r>
              <a:rPr lang="de-DE" sz="2800" b="1" i="1" dirty="0">
                <a:latin typeface="Avenir Book" panose="02000503020000020003" pitchFamily="2" charset="0"/>
              </a:rPr>
              <a:t> </a:t>
            </a:r>
            <a:r>
              <a:rPr lang="de-DE" sz="2800" b="1" i="1" dirty="0" err="1">
                <a:latin typeface="Avenir Book" panose="02000503020000020003" pitchFamily="2" charset="0"/>
              </a:rPr>
              <a:t>industry</a:t>
            </a:r>
            <a:r>
              <a:rPr lang="de-DE" sz="2800" b="1" i="1" dirty="0">
                <a:latin typeface="Avenir Book" panose="02000503020000020003" pitchFamily="2" charset="0"/>
              </a:rPr>
              <a:t> </a:t>
            </a:r>
            <a:r>
              <a:rPr lang="de-DE" sz="2800" b="1" i="1" dirty="0" err="1">
                <a:latin typeface="Avenir Book" panose="02000503020000020003" pitchFamily="2" charset="0"/>
              </a:rPr>
              <a:t>already</a:t>
            </a:r>
            <a:r>
              <a:rPr lang="de-DE" sz="2800" b="1" i="1" dirty="0">
                <a:latin typeface="Avenir Book" panose="02000503020000020003" pitchFamily="2" charset="0"/>
              </a:rPr>
              <a:t> relevant!</a:t>
            </a:r>
            <a:endParaRPr lang="en-DE" sz="2800" b="1" i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095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8FFC66-6578-03BD-B6B9-B0946FB5E98C}"/>
              </a:ext>
            </a:extLst>
          </p:cNvPr>
          <p:cNvSpPr txBox="1"/>
          <p:nvPr/>
        </p:nvSpPr>
        <p:spPr>
          <a:xfrm>
            <a:off x="2314138" y="377908"/>
            <a:ext cx="274145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B9B53-6E7A-03F0-9581-73FCDB2A913E}"/>
              </a:ext>
            </a:extLst>
          </p:cNvPr>
          <p:cNvSpPr txBox="1"/>
          <p:nvPr/>
        </p:nvSpPr>
        <p:spPr>
          <a:xfrm>
            <a:off x="6949478" y="3087737"/>
            <a:ext cx="228780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C44E7-1D06-DF14-5682-7F99D55204F5}"/>
              </a:ext>
            </a:extLst>
          </p:cNvPr>
          <p:cNvSpPr txBox="1"/>
          <p:nvPr/>
        </p:nvSpPr>
        <p:spPr>
          <a:xfrm>
            <a:off x="5264709" y="2177277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6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&amp;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DA69-BE64-F9B2-FB58-6D2716F5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89395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5" name="Chevron 254">
            <a:extLst>
              <a:ext uri="{FF2B5EF4-FFF2-40B4-BE49-F238E27FC236}">
                <a16:creationId xmlns:a16="http://schemas.microsoft.com/office/drawing/2014/main" id="{2CFFC030-B593-51EA-4E2E-DA88EDAD385E}"/>
              </a:ext>
            </a:extLst>
          </p:cNvPr>
          <p:cNvSpPr/>
          <p:nvPr/>
        </p:nvSpPr>
        <p:spPr>
          <a:xfrm>
            <a:off x="9427509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289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4" name="!!C4">
            <a:extLst>
              <a:ext uri="{FF2B5EF4-FFF2-40B4-BE49-F238E27FC236}">
                <a16:creationId xmlns:a16="http://schemas.microsoft.com/office/drawing/2014/main" id="{6DF1F97D-CE82-E114-B576-8B72A5804447}"/>
              </a:ext>
            </a:extLst>
          </p:cNvPr>
          <p:cNvSpPr/>
          <p:nvPr/>
        </p:nvSpPr>
        <p:spPr>
          <a:xfrm>
            <a:off x="7280181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D163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3" name="!!C3">
            <a:extLst>
              <a:ext uri="{FF2B5EF4-FFF2-40B4-BE49-F238E27FC236}">
                <a16:creationId xmlns:a16="http://schemas.microsoft.com/office/drawing/2014/main" id="{86E304FA-8B4C-796F-21A0-0516C2A13E4E}"/>
              </a:ext>
            </a:extLst>
          </p:cNvPr>
          <p:cNvSpPr/>
          <p:nvPr/>
        </p:nvSpPr>
        <p:spPr>
          <a:xfrm>
            <a:off x="5132854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4D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2" name="!!C2">
            <a:extLst>
              <a:ext uri="{FF2B5EF4-FFF2-40B4-BE49-F238E27FC236}">
                <a16:creationId xmlns:a16="http://schemas.microsoft.com/office/drawing/2014/main" id="{26743792-E834-4782-32C6-2138A2531FE3}"/>
              </a:ext>
            </a:extLst>
          </p:cNvPr>
          <p:cNvSpPr/>
          <p:nvPr/>
        </p:nvSpPr>
        <p:spPr>
          <a:xfrm>
            <a:off x="2985527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8C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5" name="!!C1">
            <a:extLst>
              <a:ext uri="{FF2B5EF4-FFF2-40B4-BE49-F238E27FC236}">
                <a16:creationId xmlns:a16="http://schemas.microsoft.com/office/drawing/2014/main" id="{4D3275EC-A9E9-E521-68E8-F216CE79D496}"/>
              </a:ext>
            </a:extLst>
          </p:cNvPr>
          <p:cNvSpPr/>
          <p:nvPr/>
        </p:nvSpPr>
        <p:spPr>
          <a:xfrm>
            <a:off x="838200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8C0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835B1B-1182-9D8A-3FC4-C4B9E74243A1}"/>
              </a:ext>
            </a:extLst>
          </p:cNvPr>
          <p:cNvGrpSpPr/>
          <p:nvPr/>
        </p:nvGrpSpPr>
        <p:grpSpPr>
          <a:xfrm>
            <a:off x="3558909" y="3634514"/>
            <a:ext cx="832184" cy="773788"/>
            <a:chOff x="6706730" y="3982353"/>
            <a:chExt cx="1101265" cy="1023987"/>
          </a:xfrm>
          <a:solidFill>
            <a:srgbClr val="008C8B"/>
          </a:solidFill>
        </p:grpSpPr>
        <p:pic>
          <p:nvPicPr>
            <p:cNvPr id="15" name="Graphic 14" descr="Gears with solid fill">
              <a:extLst>
                <a:ext uri="{FF2B5EF4-FFF2-40B4-BE49-F238E27FC236}">
                  <a16:creationId xmlns:a16="http://schemas.microsoft.com/office/drawing/2014/main" id="{09728683-F1CF-F6A1-6AF6-DF348803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6730" y="3982353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Disk with solid fill">
              <a:extLst>
                <a:ext uri="{FF2B5EF4-FFF2-40B4-BE49-F238E27FC236}">
                  <a16:creationId xmlns:a16="http://schemas.microsoft.com/office/drawing/2014/main" id="{8FA2FF27-94C0-10A7-DAAC-A29FB5896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1208" y="4439553"/>
              <a:ext cx="566787" cy="566787"/>
            </a:xfrm>
            <a:prstGeom prst="rect">
              <a:avLst/>
            </a:prstGeom>
          </p:spPr>
        </p:pic>
      </p:grpSp>
      <p:grpSp>
        <p:nvGrpSpPr>
          <p:cNvPr id="135" name="Group 6">
            <a:extLst>
              <a:ext uri="{FF2B5EF4-FFF2-40B4-BE49-F238E27FC236}">
                <a16:creationId xmlns:a16="http://schemas.microsoft.com/office/drawing/2014/main" id="{BD133A94-20C8-6D03-8CF9-B2F20E0425D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13277" y="3625628"/>
            <a:ext cx="816467" cy="844093"/>
            <a:chOff x="885" y="1456"/>
            <a:chExt cx="798" cy="825"/>
          </a:xfrm>
          <a:solidFill>
            <a:srgbClr val="004D93"/>
          </a:solidFill>
        </p:grpSpPr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5C87B336-DACC-D470-56E7-98DE5B69A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" y="1653"/>
              <a:ext cx="477" cy="628"/>
            </a:xfrm>
            <a:custGeom>
              <a:avLst/>
              <a:gdLst>
                <a:gd name="T0" fmla="*/ 77 w 1155"/>
                <a:gd name="T1" fmla="*/ 1033 h 1522"/>
                <a:gd name="T2" fmla="*/ 77 w 1155"/>
                <a:gd name="T3" fmla="*/ 1407 h 1522"/>
                <a:gd name="T4" fmla="*/ 88 w 1155"/>
                <a:gd name="T5" fmla="*/ 1433 h 1522"/>
                <a:gd name="T6" fmla="*/ 90 w 1155"/>
                <a:gd name="T7" fmla="*/ 1503 h 1522"/>
                <a:gd name="T8" fmla="*/ 20 w 1155"/>
                <a:gd name="T9" fmla="*/ 1503 h 1522"/>
                <a:gd name="T10" fmla="*/ 22 w 1155"/>
                <a:gd name="T11" fmla="*/ 1433 h 1522"/>
                <a:gd name="T12" fmla="*/ 34 w 1155"/>
                <a:gd name="T13" fmla="*/ 1404 h 1522"/>
                <a:gd name="T14" fmla="*/ 33 w 1155"/>
                <a:gd name="T15" fmla="*/ 644 h 1522"/>
                <a:gd name="T16" fmla="*/ 47 w 1155"/>
                <a:gd name="T17" fmla="*/ 611 h 1522"/>
                <a:gd name="T18" fmla="*/ 223 w 1155"/>
                <a:gd name="T19" fmla="*/ 434 h 1522"/>
                <a:gd name="T20" fmla="*/ 251 w 1155"/>
                <a:gd name="T21" fmla="*/ 423 h 1522"/>
                <a:gd name="T22" fmla="*/ 683 w 1155"/>
                <a:gd name="T23" fmla="*/ 423 h 1522"/>
                <a:gd name="T24" fmla="*/ 714 w 1155"/>
                <a:gd name="T25" fmla="*/ 410 h 1522"/>
                <a:gd name="T26" fmla="*/ 1047 w 1155"/>
                <a:gd name="T27" fmla="*/ 78 h 1522"/>
                <a:gd name="T28" fmla="*/ 1057 w 1155"/>
                <a:gd name="T29" fmla="*/ 52 h 1522"/>
                <a:gd name="T30" fmla="*/ 1106 w 1155"/>
                <a:gd name="T31" fmla="*/ 0 h 1522"/>
                <a:gd name="T32" fmla="*/ 1154 w 1155"/>
                <a:gd name="T33" fmla="*/ 51 h 1522"/>
                <a:gd name="T34" fmla="*/ 1102 w 1155"/>
                <a:gd name="T35" fmla="*/ 99 h 1522"/>
                <a:gd name="T36" fmla="*/ 1077 w 1155"/>
                <a:gd name="T37" fmla="*/ 109 h 1522"/>
                <a:gd name="T38" fmla="*/ 735 w 1155"/>
                <a:gd name="T39" fmla="*/ 452 h 1522"/>
                <a:gd name="T40" fmla="*/ 699 w 1155"/>
                <a:gd name="T41" fmla="*/ 467 h 1522"/>
                <a:gd name="T42" fmla="*/ 273 w 1155"/>
                <a:gd name="T43" fmla="*/ 467 h 1522"/>
                <a:gd name="T44" fmla="*/ 238 w 1155"/>
                <a:gd name="T45" fmla="*/ 481 h 1522"/>
                <a:gd name="T46" fmla="*/ 91 w 1155"/>
                <a:gd name="T47" fmla="*/ 628 h 1522"/>
                <a:gd name="T48" fmla="*/ 77 w 1155"/>
                <a:gd name="T49" fmla="*/ 663 h 1522"/>
                <a:gd name="T50" fmla="*/ 77 w 1155"/>
                <a:gd name="T51" fmla="*/ 1033 h 1522"/>
                <a:gd name="T52" fmla="*/ 1101 w 1155"/>
                <a:gd name="T53" fmla="*/ 69 h 1522"/>
                <a:gd name="T54" fmla="*/ 1124 w 1155"/>
                <a:gd name="T55" fmla="*/ 51 h 1522"/>
                <a:gd name="T56" fmla="*/ 1104 w 1155"/>
                <a:gd name="T57" fmla="*/ 31 h 1522"/>
                <a:gd name="T58" fmla="*/ 1086 w 1155"/>
                <a:gd name="T59" fmla="*/ 51 h 1522"/>
                <a:gd name="T60" fmla="*/ 1101 w 1155"/>
                <a:gd name="T61" fmla="*/ 69 h 1522"/>
                <a:gd name="T62" fmla="*/ 74 w 1155"/>
                <a:gd name="T63" fmla="*/ 1468 h 1522"/>
                <a:gd name="T64" fmla="*/ 56 w 1155"/>
                <a:gd name="T65" fmla="*/ 1449 h 1522"/>
                <a:gd name="T66" fmla="*/ 36 w 1155"/>
                <a:gd name="T67" fmla="*/ 1469 h 1522"/>
                <a:gd name="T68" fmla="*/ 55 w 1155"/>
                <a:gd name="T69" fmla="*/ 1487 h 1522"/>
                <a:gd name="T70" fmla="*/ 74 w 1155"/>
                <a:gd name="T71" fmla="*/ 1468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5" h="1522">
                  <a:moveTo>
                    <a:pt x="77" y="1033"/>
                  </a:moveTo>
                  <a:cubicBezTo>
                    <a:pt x="77" y="1158"/>
                    <a:pt x="77" y="1282"/>
                    <a:pt x="77" y="1407"/>
                  </a:cubicBezTo>
                  <a:cubicBezTo>
                    <a:pt x="77" y="1417"/>
                    <a:pt x="79" y="1425"/>
                    <a:pt x="88" y="1433"/>
                  </a:cubicBezTo>
                  <a:cubicBezTo>
                    <a:pt x="110" y="1452"/>
                    <a:pt x="110" y="1483"/>
                    <a:pt x="90" y="1503"/>
                  </a:cubicBezTo>
                  <a:cubicBezTo>
                    <a:pt x="70" y="1522"/>
                    <a:pt x="38" y="1522"/>
                    <a:pt x="20" y="1503"/>
                  </a:cubicBezTo>
                  <a:cubicBezTo>
                    <a:pt x="0" y="1483"/>
                    <a:pt x="0" y="1451"/>
                    <a:pt x="22" y="1433"/>
                  </a:cubicBezTo>
                  <a:cubicBezTo>
                    <a:pt x="32" y="1424"/>
                    <a:pt x="34" y="1416"/>
                    <a:pt x="34" y="1404"/>
                  </a:cubicBezTo>
                  <a:cubicBezTo>
                    <a:pt x="33" y="1151"/>
                    <a:pt x="34" y="897"/>
                    <a:pt x="33" y="644"/>
                  </a:cubicBezTo>
                  <a:cubicBezTo>
                    <a:pt x="33" y="630"/>
                    <a:pt x="37" y="621"/>
                    <a:pt x="47" y="611"/>
                  </a:cubicBezTo>
                  <a:cubicBezTo>
                    <a:pt x="106" y="553"/>
                    <a:pt x="165" y="494"/>
                    <a:pt x="223" y="434"/>
                  </a:cubicBezTo>
                  <a:cubicBezTo>
                    <a:pt x="232" y="426"/>
                    <a:pt x="240" y="423"/>
                    <a:pt x="251" y="423"/>
                  </a:cubicBezTo>
                  <a:cubicBezTo>
                    <a:pt x="395" y="423"/>
                    <a:pt x="539" y="423"/>
                    <a:pt x="683" y="423"/>
                  </a:cubicBezTo>
                  <a:cubicBezTo>
                    <a:pt x="696" y="424"/>
                    <a:pt x="705" y="419"/>
                    <a:pt x="714" y="410"/>
                  </a:cubicBezTo>
                  <a:cubicBezTo>
                    <a:pt x="825" y="299"/>
                    <a:pt x="936" y="189"/>
                    <a:pt x="1047" y="78"/>
                  </a:cubicBezTo>
                  <a:cubicBezTo>
                    <a:pt x="1054" y="71"/>
                    <a:pt x="1058" y="64"/>
                    <a:pt x="1057" y="52"/>
                  </a:cubicBezTo>
                  <a:cubicBezTo>
                    <a:pt x="1055" y="23"/>
                    <a:pt x="1078" y="0"/>
                    <a:pt x="1106" y="0"/>
                  </a:cubicBezTo>
                  <a:cubicBezTo>
                    <a:pt x="1133" y="1"/>
                    <a:pt x="1155" y="23"/>
                    <a:pt x="1154" y="51"/>
                  </a:cubicBezTo>
                  <a:cubicBezTo>
                    <a:pt x="1154" y="79"/>
                    <a:pt x="1131" y="102"/>
                    <a:pt x="1102" y="99"/>
                  </a:cubicBezTo>
                  <a:cubicBezTo>
                    <a:pt x="1090" y="97"/>
                    <a:pt x="1084" y="102"/>
                    <a:pt x="1077" y="109"/>
                  </a:cubicBezTo>
                  <a:cubicBezTo>
                    <a:pt x="963" y="224"/>
                    <a:pt x="849" y="337"/>
                    <a:pt x="735" y="452"/>
                  </a:cubicBezTo>
                  <a:cubicBezTo>
                    <a:pt x="724" y="463"/>
                    <a:pt x="714" y="467"/>
                    <a:pt x="699" y="467"/>
                  </a:cubicBezTo>
                  <a:cubicBezTo>
                    <a:pt x="557" y="467"/>
                    <a:pt x="415" y="467"/>
                    <a:pt x="273" y="467"/>
                  </a:cubicBezTo>
                  <a:cubicBezTo>
                    <a:pt x="258" y="467"/>
                    <a:pt x="248" y="471"/>
                    <a:pt x="238" y="481"/>
                  </a:cubicBezTo>
                  <a:cubicBezTo>
                    <a:pt x="189" y="531"/>
                    <a:pt x="141" y="580"/>
                    <a:pt x="91" y="628"/>
                  </a:cubicBezTo>
                  <a:cubicBezTo>
                    <a:pt x="80" y="639"/>
                    <a:pt x="77" y="649"/>
                    <a:pt x="77" y="663"/>
                  </a:cubicBezTo>
                  <a:cubicBezTo>
                    <a:pt x="77" y="786"/>
                    <a:pt x="77" y="910"/>
                    <a:pt x="77" y="1033"/>
                  </a:cubicBezTo>
                  <a:close/>
                  <a:moveTo>
                    <a:pt x="1101" y="69"/>
                  </a:moveTo>
                  <a:cubicBezTo>
                    <a:pt x="1117" y="69"/>
                    <a:pt x="1124" y="62"/>
                    <a:pt x="1124" y="51"/>
                  </a:cubicBezTo>
                  <a:cubicBezTo>
                    <a:pt x="1125" y="39"/>
                    <a:pt x="1117" y="31"/>
                    <a:pt x="1104" y="31"/>
                  </a:cubicBezTo>
                  <a:cubicBezTo>
                    <a:pt x="1092" y="32"/>
                    <a:pt x="1086" y="39"/>
                    <a:pt x="1086" y="51"/>
                  </a:cubicBezTo>
                  <a:cubicBezTo>
                    <a:pt x="1087" y="62"/>
                    <a:pt x="1092" y="69"/>
                    <a:pt x="1101" y="69"/>
                  </a:cubicBezTo>
                  <a:close/>
                  <a:moveTo>
                    <a:pt x="74" y="1468"/>
                  </a:moveTo>
                  <a:cubicBezTo>
                    <a:pt x="73" y="1457"/>
                    <a:pt x="66" y="1449"/>
                    <a:pt x="56" y="1449"/>
                  </a:cubicBezTo>
                  <a:cubicBezTo>
                    <a:pt x="45" y="1448"/>
                    <a:pt x="36" y="1456"/>
                    <a:pt x="36" y="1469"/>
                  </a:cubicBezTo>
                  <a:cubicBezTo>
                    <a:pt x="37" y="1480"/>
                    <a:pt x="44" y="1488"/>
                    <a:pt x="55" y="1487"/>
                  </a:cubicBezTo>
                  <a:cubicBezTo>
                    <a:pt x="67" y="1487"/>
                    <a:pt x="73" y="1480"/>
                    <a:pt x="74" y="14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232EF1AA-3F37-6F26-1FEA-A301757C8B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2" y="1501"/>
              <a:ext cx="331" cy="654"/>
            </a:xfrm>
            <a:custGeom>
              <a:avLst/>
              <a:gdLst>
                <a:gd name="T0" fmla="*/ 77 w 803"/>
                <a:gd name="T1" fmla="*/ 1196 h 1587"/>
                <a:gd name="T2" fmla="*/ 76 w 803"/>
                <a:gd name="T3" fmla="*/ 1470 h 1587"/>
                <a:gd name="T4" fmla="*/ 88 w 803"/>
                <a:gd name="T5" fmla="*/ 1497 h 1587"/>
                <a:gd name="T6" fmla="*/ 90 w 803"/>
                <a:gd name="T7" fmla="*/ 1566 h 1587"/>
                <a:gd name="T8" fmla="*/ 19 w 803"/>
                <a:gd name="T9" fmla="*/ 1566 h 1587"/>
                <a:gd name="T10" fmla="*/ 22 w 803"/>
                <a:gd name="T11" fmla="*/ 1496 h 1587"/>
                <a:gd name="T12" fmla="*/ 33 w 803"/>
                <a:gd name="T13" fmla="*/ 1469 h 1587"/>
                <a:gd name="T14" fmla="*/ 32 w 803"/>
                <a:gd name="T15" fmla="*/ 904 h 1587"/>
                <a:gd name="T16" fmla="*/ 46 w 803"/>
                <a:gd name="T17" fmla="*/ 871 h 1587"/>
                <a:gd name="T18" fmla="*/ 284 w 803"/>
                <a:gd name="T19" fmla="*/ 633 h 1587"/>
                <a:gd name="T20" fmla="*/ 313 w 803"/>
                <a:gd name="T21" fmla="*/ 621 h 1587"/>
                <a:gd name="T22" fmla="*/ 569 w 803"/>
                <a:gd name="T23" fmla="*/ 622 h 1587"/>
                <a:gd name="T24" fmla="*/ 597 w 803"/>
                <a:gd name="T25" fmla="*/ 610 h 1587"/>
                <a:gd name="T26" fmla="*/ 715 w 803"/>
                <a:gd name="T27" fmla="*/ 497 h 1587"/>
                <a:gd name="T28" fmla="*/ 725 w 803"/>
                <a:gd name="T29" fmla="*/ 472 h 1587"/>
                <a:gd name="T30" fmla="*/ 725 w 803"/>
                <a:gd name="T31" fmla="*/ 113 h 1587"/>
                <a:gd name="T32" fmla="*/ 716 w 803"/>
                <a:gd name="T33" fmla="*/ 91 h 1587"/>
                <a:gd name="T34" fmla="*/ 712 w 803"/>
                <a:gd name="T35" fmla="*/ 20 h 1587"/>
                <a:gd name="T36" fmla="*/ 783 w 803"/>
                <a:gd name="T37" fmla="*/ 20 h 1587"/>
                <a:gd name="T38" fmla="*/ 779 w 803"/>
                <a:gd name="T39" fmla="*/ 91 h 1587"/>
                <a:gd name="T40" fmla="*/ 769 w 803"/>
                <a:gd name="T41" fmla="*/ 115 h 1587"/>
                <a:gd name="T42" fmla="*/ 769 w 803"/>
                <a:gd name="T43" fmla="*/ 489 h 1587"/>
                <a:gd name="T44" fmla="*/ 758 w 803"/>
                <a:gd name="T45" fmla="*/ 516 h 1587"/>
                <a:gd name="T46" fmla="*/ 614 w 803"/>
                <a:gd name="T47" fmla="*/ 655 h 1587"/>
                <a:gd name="T48" fmla="*/ 588 w 803"/>
                <a:gd name="T49" fmla="*/ 665 h 1587"/>
                <a:gd name="T50" fmla="*/ 332 w 803"/>
                <a:gd name="T51" fmla="*/ 665 h 1587"/>
                <a:gd name="T52" fmla="*/ 302 w 803"/>
                <a:gd name="T53" fmla="*/ 677 h 1587"/>
                <a:gd name="T54" fmla="*/ 89 w 803"/>
                <a:gd name="T55" fmla="*/ 890 h 1587"/>
                <a:gd name="T56" fmla="*/ 76 w 803"/>
                <a:gd name="T57" fmla="*/ 920 h 1587"/>
                <a:gd name="T58" fmla="*/ 77 w 803"/>
                <a:gd name="T59" fmla="*/ 1196 h 1587"/>
                <a:gd name="T60" fmla="*/ 746 w 803"/>
                <a:gd name="T61" fmla="*/ 34 h 1587"/>
                <a:gd name="T62" fmla="*/ 729 w 803"/>
                <a:gd name="T63" fmla="*/ 53 h 1587"/>
                <a:gd name="T64" fmla="*/ 748 w 803"/>
                <a:gd name="T65" fmla="*/ 73 h 1587"/>
                <a:gd name="T66" fmla="*/ 766 w 803"/>
                <a:gd name="T67" fmla="*/ 54 h 1587"/>
                <a:gd name="T68" fmla="*/ 746 w 803"/>
                <a:gd name="T69" fmla="*/ 34 h 1587"/>
                <a:gd name="T70" fmla="*/ 55 w 803"/>
                <a:gd name="T71" fmla="*/ 1551 h 1587"/>
                <a:gd name="T72" fmla="*/ 73 w 803"/>
                <a:gd name="T73" fmla="*/ 1532 h 1587"/>
                <a:gd name="T74" fmla="*/ 55 w 803"/>
                <a:gd name="T75" fmla="*/ 1512 h 1587"/>
                <a:gd name="T76" fmla="*/ 36 w 803"/>
                <a:gd name="T77" fmla="*/ 1532 h 1587"/>
                <a:gd name="T78" fmla="*/ 55 w 803"/>
                <a:gd name="T79" fmla="*/ 1551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3" h="1587">
                  <a:moveTo>
                    <a:pt x="77" y="1196"/>
                  </a:moveTo>
                  <a:cubicBezTo>
                    <a:pt x="77" y="1287"/>
                    <a:pt x="77" y="1378"/>
                    <a:pt x="76" y="1470"/>
                  </a:cubicBezTo>
                  <a:cubicBezTo>
                    <a:pt x="76" y="1481"/>
                    <a:pt x="79" y="1489"/>
                    <a:pt x="88" y="1497"/>
                  </a:cubicBezTo>
                  <a:cubicBezTo>
                    <a:pt x="109" y="1515"/>
                    <a:pt x="109" y="1546"/>
                    <a:pt x="90" y="1566"/>
                  </a:cubicBezTo>
                  <a:cubicBezTo>
                    <a:pt x="70" y="1587"/>
                    <a:pt x="38" y="1586"/>
                    <a:pt x="19" y="1566"/>
                  </a:cubicBezTo>
                  <a:cubicBezTo>
                    <a:pt x="0" y="1545"/>
                    <a:pt x="0" y="1514"/>
                    <a:pt x="22" y="1496"/>
                  </a:cubicBezTo>
                  <a:cubicBezTo>
                    <a:pt x="31" y="1488"/>
                    <a:pt x="33" y="1480"/>
                    <a:pt x="33" y="1469"/>
                  </a:cubicBezTo>
                  <a:cubicBezTo>
                    <a:pt x="33" y="1281"/>
                    <a:pt x="33" y="1092"/>
                    <a:pt x="32" y="904"/>
                  </a:cubicBezTo>
                  <a:cubicBezTo>
                    <a:pt x="32" y="890"/>
                    <a:pt x="36" y="880"/>
                    <a:pt x="46" y="871"/>
                  </a:cubicBezTo>
                  <a:cubicBezTo>
                    <a:pt x="126" y="792"/>
                    <a:pt x="205" y="713"/>
                    <a:pt x="284" y="633"/>
                  </a:cubicBezTo>
                  <a:cubicBezTo>
                    <a:pt x="292" y="625"/>
                    <a:pt x="301" y="621"/>
                    <a:pt x="313" y="621"/>
                  </a:cubicBezTo>
                  <a:cubicBezTo>
                    <a:pt x="399" y="622"/>
                    <a:pt x="484" y="621"/>
                    <a:pt x="569" y="622"/>
                  </a:cubicBezTo>
                  <a:cubicBezTo>
                    <a:pt x="581" y="622"/>
                    <a:pt x="589" y="619"/>
                    <a:pt x="597" y="610"/>
                  </a:cubicBezTo>
                  <a:cubicBezTo>
                    <a:pt x="636" y="572"/>
                    <a:pt x="676" y="534"/>
                    <a:pt x="715" y="497"/>
                  </a:cubicBezTo>
                  <a:cubicBezTo>
                    <a:pt x="723" y="490"/>
                    <a:pt x="725" y="483"/>
                    <a:pt x="725" y="472"/>
                  </a:cubicBezTo>
                  <a:cubicBezTo>
                    <a:pt x="725" y="352"/>
                    <a:pt x="725" y="233"/>
                    <a:pt x="725" y="113"/>
                  </a:cubicBezTo>
                  <a:cubicBezTo>
                    <a:pt x="725" y="103"/>
                    <a:pt x="723" y="97"/>
                    <a:pt x="716" y="91"/>
                  </a:cubicBezTo>
                  <a:cubicBezTo>
                    <a:pt x="693" y="71"/>
                    <a:pt x="692" y="40"/>
                    <a:pt x="712" y="20"/>
                  </a:cubicBezTo>
                  <a:cubicBezTo>
                    <a:pt x="731" y="0"/>
                    <a:pt x="764" y="0"/>
                    <a:pt x="783" y="20"/>
                  </a:cubicBezTo>
                  <a:cubicBezTo>
                    <a:pt x="803" y="41"/>
                    <a:pt x="802" y="72"/>
                    <a:pt x="779" y="91"/>
                  </a:cubicBezTo>
                  <a:cubicBezTo>
                    <a:pt x="770" y="98"/>
                    <a:pt x="769" y="105"/>
                    <a:pt x="769" y="115"/>
                  </a:cubicBezTo>
                  <a:cubicBezTo>
                    <a:pt x="769" y="239"/>
                    <a:pt x="769" y="364"/>
                    <a:pt x="769" y="489"/>
                  </a:cubicBezTo>
                  <a:cubicBezTo>
                    <a:pt x="769" y="500"/>
                    <a:pt x="766" y="508"/>
                    <a:pt x="758" y="516"/>
                  </a:cubicBezTo>
                  <a:cubicBezTo>
                    <a:pt x="709" y="562"/>
                    <a:pt x="661" y="608"/>
                    <a:pt x="614" y="655"/>
                  </a:cubicBezTo>
                  <a:cubicBezTo>
                    <a:pt x="606" y="663"/>
                    <a:pt x="598" y="665"/>
                    <a:pt x="588" y="665"/>
                  </a:cubicBezTo>
                  <a:cubicBezTo>
                    <a:pt x="502" y="665"/>
                    <a:pt x="417" y="665"/>
                    <a:pt x="332" y="665"/>
                  </a:cubicBezTo>
                  <a:cubicBezTo>
                    <a:pt x="319" y="665"/>
                    <a:pt x="311" y="668"/>
                    <a:pt x="302" y="677"/>
                  </a:cubicBezTo>
                  <a:cubicBezTo>
                    <a:pt x="231" y="749"/>
                    <a:pt x="160" y="820"/>
                    <a:pt x="89" y="890"/>
                  </a:cubicBezTo>
                  <a:cubicBezTo>
                    <a:pt x="80" y="899"/>
                    <a:pt x="76" y="908"/>
                    <a:pt x="76" y="920"/>
                  </a:cubicBezTo>
                  <a:cubicBezTo>
                    <a:pt x="77" y="1012"/>
                    <a:pt x="77" y="1104"/>
                    <a:pt x="77" y="1196"/>
                  </a:cubicBezTo>
                  <a:close/>
                  <a:moveTo>
                    <a:pt x="746" y="34"/>
                  </a:moveTo>
                  <a:cubicBezTo>
                    <a:pt x="737" y="37"/>
                    <a:pt x="729" y="41"/>
                    <a:pt x="729" y="53"/>
                  </a:cubicBezTo>
                  <a:cubicBezTo>
                    <a:pt x="729" y="66"/>
                    <a:pt x="737" y="74"/>
                    <a:pt x="748" y="73"/>
                  </a:cubicBezTo>
                  <a:cubicBezTo>
                    <a:pt x="759" y="73"/>
                    <a:pt x="766" y="65"/>
                    <a:pt x="766" y="54"/>
                  </a:cubicBezTo>
                  <a:cubicBezTo>
                    <a:pt x="766" y="42"/>
                    <a:pt x="759" y="36"/>
                    <a:pt x="746" y="34"/>
                  </a:cubicBezTo>
                  <a:close/>
                  <a:moveTo>
                    <a:pt x="55" y="1551"/>
                  </a:moveTo>
                  <a:cubicBezTo>
                    <a:pt x="66" y="1550"/>
                    <a:pt x="73" y="1544"/>
                    <a:pt x="73" y="1532"/>
                  </a:cubicBezTo>
                  <a:cubicBezTo>
                    <a:pt x="73" y="1519"/>
                    <a:pt x="64" y="1512"/>
                    <a:pt x="55" y="1512"/>
                  </a:cubicBezTo>
                  <a:cubicBezTo>
                    <a:pt x="45" y="1512"/>
                    <a:pt x="36" y="1519"/>
                    <a:pt x="36" y="1532"/>
                  </a:cubicBezTo>
                  <a:cubicBezTo>
                    <a:pt x="36" y="1544"/>
                    <a:pt x="43" y="1550"/>
                    <a:pt x="55" y="15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34A792E8-6C5A-B3B8-97A3-C64FAF93F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699"/>
              <a:ext cx="195" cy="559"/>
            </a:xfrm>
            <a:custGeom>
              <a:avLst/>
              <a:gdLst>
                <a:gd name="T0" fmla="*/ 393 w 471"/>
                <a:gd name="T1" fmla="*/ 986 h 1354"/>
                <a:gd name="T2" fmla="*/ 394 w 471"/>
                <a:gd name="T3" fmla="*/ 736 h 1354"/>
                <a:gd name="T4" fmla="*/ 381 w 471"/>
                <a:gd name="T5" fmla="*/ 707 h 1354"/>
                <a:gd name="T6" fmla="*/ 249 w 471"/>
                <a:gd name="T7" fmla="*/ 575 h 1354"/>
                <a:gd name="T8" fmla="*/ 235 w 471"/>
                <a:gd name="T9" fmla="*/ 542 h 1354"/>
                <a:gd name="T10" fmla="*/ 236 w 471"/>
                <a:gd name="T11" fmla="*/ 285 h 1354"/>
                <a:gd name="T12" fmla="*/ 223 w 471"/>
                <a:gd name="T13" fmla="*/ 253 h 1354"/>
                <a:gd name="T14" fmla="*/ 78 w 471"/>
                <a:gd name="T15" fmla="*/ 109 h 1354"/>
                <a:gd name="T16" fmla="*/ 51 w 471"/>
                <a:gd name="T17" fmla="*/ 98 h 1354"/>
                <a:gd name="T18" fmla="*/ 0 w 471"/>
                <a:gd name="T19" fmla="*/ 51 h 1354"/>
                <a:gd name="T20" fmla="*/ 51 w 471"/>
                <a:gd name="T21" fmla="*/ 0 h 1354"/>
                <a:gd name="T22" fmla="*/ 98 w 471"/>
                <a:gd name="T23" fmla="*/ 51 h 1354"/>
                <a:gd name="T24" fmla="*/ 109 w 471"/>
                <a:gd name="T25" fmla="*/ 78 h 1354"/>
                <a:gd name="T26" fmla="*/ 264 w 471"/>
                <a:gd name="T27" fmla="*/ 232 h 1354"/>
                <a:gd name="T28" fmla="*/ 280 w 471"/>
                <a:gd name="T29" fmla="*/ 272 h 1354"/>
                <a:gd name="T30" fmla="*/ 279 w 471"/>
                <a:gd name="T31" fmla="*/ 520 h 1354"/>
                <a:gd name="T32" fmla="*/ 296 w 471"/>
                <a:gd name="T33" fmla="*/ 560 h 1354"/>
                <a:gd name="T34" fmla="*/ 424 w 471"/>
                <a:gd name="T35" fmla="*/ 687 h 1354"/>
                <a:gd name="T36" fmla="*/ 438 w 471"/>
                <a:gd name="T37" fmla="*/ 720 h 1354"/>
                <a:gd name="T38" fmla="*/ 437 w 471"/>
                <a:gd name="T39" fmla="*/ 1234 h 1354"/>
                <a:gd name="T40" fmla="*/ 449 w 471"/>
                <a:gd name="T41" fmla="*/ 1264 h 1354"/>
                <a:gd name="T42" fmla="*/ 451 w 471"/>
                <a:gd name="T43" fmla="*/ 1334 h 1354"/>
                <a:gd name="T44" fmla="*/ 381 w 471"/>
                <a:gd name="T45" fmla="*/ 1334 h 1354"/>
                <a:gd name="T46" fmla="*/ 383 w 471"/>
                <a:gd name="T47" fmla="*/ 1263 h 1354"/>
                <a:gd name="T48" fmla="*/ 393 w 471"/>
                <a:gd name="T49" fmla="*/ 1238 h 1354"/>
                <a:gd name="T50" fmla="*/ 393 w 471"/>
                <a:gd name="T51" fmla="*/ 986 h 1354"/>
                <a:gd name="T52" fmla="*/ 48 w 471"/>
                <a:gd name="T53" fmla="*/ 69 h 1354"/>
                <a:gd name="T54" fmla="*/ 68 w 471"/>
                <a:gd name="T55" fmla="*/ 51 h 1354"/>
                <a:gd name="T56" fmla="*/ 49 w 471"/>
                <a:gd name="T57" fmla="*/ 31 h 1354"/>
                <a:gd name="T58" fmla="*/ 30 w 471"/>
                <a:gd name="T59" fmla="*/ 49 h 1354"/>
                <a:gd name="T60" fmla="*/ 48 w 471"/>
                <a:gd name="T61" fmla="*/ 69 h 1354"/>
                <a:gd name="T62" fmla="*/ 434 w 471"/>
                <a:gd name="T63" fmla="*/ 1301 h 1354"/>
                <a:gd name="T64" fmla="*/ 417 w 471"/>
                <a:gd name="T65" fmla="*/ 1280 h 1354"/>
                <a:gd name="T66" fmla="*/ 397 w 471"/>
                <a:gd name="T67" fmla="*/ 1298 h 1354"/>
                <a:gd name="T68" fmla="*/ 414 w 471"/>
                <a:gd name="T69" fmla="*/ 1318 h 1354"/>
                <a:gd name="T70" fmla="*/ 434 w 471"/>
                <a:gd name="T71" fmla="*/ 1301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1" h="1354">
                  <a:moveTo>
                    <a:pt x="393" y="986"/>
                  </a:moveTo>
                  <a:cubicBezTo>
                    <a:pt x="393" y="902"/>
                    <a:pt x="393" y="819"/>
                    <a:pt x="394" y="736"/>
                  </a:cubicBezTo>
                  <a:cubicBezTo>
                    <a:pt x="394" y="723"/>
                    <a:pt x="390" y="715"/>
                    <a:pt x="381" y="707"/>
                  </a:cubicBezTo>
                  <a:cubicBezTo>
                    <a:pt x="337" y="663"/>
                    <a:pt x="294" y="619"/>
                    <a:pt x="249" y="575"/>
                  </a:cubicBezTo>
                  <a:cubicBezTo>
                    <a:pt x="240" y="566"/>
                    <a:pt x="235" y="556"/>
                    <a:pt x="235" y="542"/>
                  </a:cubicBezTo>
                  <a:cubicBezTo>
                    <a:pt x="236" y="457"/>
                    <a:pt x="235" y="371"/>
                    <a:pt x="236" y="285"/>
                  </a:cubicBezTo>
                  <a:cubicBezTo>
                    <a:pt x="236" y="271"/>
                    <a:pt x="232" y="262"/>
                    <a:pt x="223" y="253"/>
                  </a:cubicBezTo>
                  <a:cubicBezTo>
                    <a:pt x="174" y="206"/>
                    <a:pt x="126" y="157"/>
                    <a:pt x="78" y="109"/>
                  </a:cubicBezTo>
                  <a:cubicBezTo>
                    <a:pt x="71" y="101"/>
                    <a:pt x="64" y="97"/>
                    <a:pt x="51" y="98"/>
                  </a:cubicBezTo>
                  <a:cubicBezTo>
                    <a:pt x="23" y="100"/>
                    <a:pt x="1" y="78"/>
                    <a:pt x="0" y="51"/>
                  </a:cubicBezTo>
                  <a:cubicBezTo>
                    <a:pt x="0" y="22"/>
                    <a:pt x="22" y="0"/>
                    <a:pt x="51" y="0"/>
                  </a:cubicBezTo>
                  <a:cubicBezTo>
                    <a:pt x="78" y="1"/>
                    <a:pt x="100" y="23"/>
                    <a:pt x="98" y="51"/>
                  </a:cubicBezTo>
                  <a:cubicBezTo>
                    <a:pt x="97" y="64"/>
                    <a:pt x="101" y="71"/>
                    <a:pt x="109" y="78"/>
                  </a:cubicBezTo>
                  <a:cubicBezTo>
                    <a:pt x="161" y="130"/>
                    <a:pt x="212" y="182"/>
                    <a:pt x="264" y="232"/>
                  </a:cubicBezTo>
                  <a:cubicBezTo>
                    <a:pt x="276" y="244"/>
                    <a:pt x="280" y="256"/>
                    <a:pt x="280" y="272"/>
                  </a:cubicBezTo>
                  <a:cubicBezTo>
                    <a:pt x="279" y="355"/>
                    <a:pt x="280" y="438"/>
                    <a:pt x="279" y="520"/>
                  </a:cubicBezTo>
                  <a:cubicBezTo>
                    <a:pt x="279" y="537"/>
                    <a:pt x="284" y="549"/>
                    <a:pt x="296" y="560"/>
                  </a:cubicBezTo>
                  <a:cubicBezTo>
                    <a:pt x="339" y="602"/>
                    <a:pt x="381" y="645"/>
                    <a:pt x="424" y="687"/>
                  </a:cubicBezTo>
                  <a:cubicBezTo>
                    <a:pt x="433" y="696"/>
                    <a:pt x="438" y="706"/>
                    <a:pt x="438" y="720"/>
                  </a:cubicBezTo>
                  <a:cubicBezTo>
                    <a:pt x="437" y="891"/>
                    <a:pt x="437" y="1062"/>
                    <a:pt x="437" y="1234"/>
                  </a:cubicBezTo>
                  <a:cubicBezTo>
                    <a:pt x="437" y="1246"/>
                    <a:pt x="438" y="1255"/>
                    <a:pt x="449" y="1264"/>
                  </a:cubicBezTo>
                  <a:cubicBezTo>
                    <a:pt x="471" y="1282"/>
                    <a:pt x="470" y="1314"/>
                    <a:pt x="451" y="1334"/>
                  </a:cubicBezTo>
                  <a:cubicBezTo>
                    <a:pt x="431" y="1353"/>
                    <a:pt x="400" y="1354"/>
                    <a:pt x="381" y="1334"/>
                  </a:cubicBezTo>
                  <a:cubicBezTo>
                    <a:pt x="361" y="1314"/>
                    <a:pt x="361" y="1282"/>
                    <a:pt x="383" y="1263"/>
                  </a:cubicBezTo>
                  <a:cubicBezTo>
                    <a:pt x="392" y="1255"/>
                    <a:pt x="393" y="1248"/>
                    <a:pt x="393" y="1238"/>
                  </a:cubicBezTo>
                  <a:cubicBezTo>
                    <a:pt x="393" y="1154"/>
                    <a:pt x="393" y="1070"/>
                    <a:pt x="393" y="986"/>
                  </a:cubicBezTo>
                  <a:close/>
                  <a:moveTo>
                    <a:pt x="48" y="69"/>
                  </a:moveTo>
                  <a:cubicBezTo>
                    <a:pt x="61" y="68"/>
                    <a:pt x="68" y="62"/>
                    <a:pt x="68" y="51"/>
                  </a:cubicBezTo>
                  <a:cubicBezTo>
                    <a:pt x="69" y="38"/>
                    <a:pt x="61" y="31"/>
                    <a:pt x="49" y="31"/>
                  </a:cubicBezTo>
                  <a:cubicBezTo>
                    <a:pt x="38" y="30"/>
                    <a:pt x="30" y="38"/>
                    <a:pt x="30" y="49"/>
                  </a:cubicBezTo>
                  <a:cubicBezTo>
                    <a:pt x="30" y="61"/>
                    <a:pt x="38" y="67"/>
                    <a:pt x="48" y="69"/>
                  </a:cubicBezTo>
                  <a:close/>
                  <a:moveTo>
                    <a:pt x="434" y="1301"/>
                  </a:moveTo>
                  <a:cubicBezTo>
                    <a:pt x="434" y="1288"/>
                    <a:pt x="427" y="1280"/>
                    <a:pt x="417" y="1280"/>
                  </a:cubicBezTo>
                  <a:cubicBezTo>
                    <a:pt x="406" y="1279"/>
                    <a:pt x="398" y="1286"/>
                    <a:pt x="397" y="1298"/>
                  </a:cubicBezTo>
                  <a:cubicBezTo>
                    <a:pt x="396" y="1310"/>
                    <a:pt x="402" y="1317"/>
                    <a:pt x="414" y="1318"/>
                  </a:cubicBezTo>
                  <a:cubicBezTo>
                    <a:pt x="426" y="1318"/>
                    <a:pt x="433" y="1312"/>
                    <a:pt x="434" y="1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0" name="Freeform 10">
              <a:extLst>
                <a:ext uri="{FF2B5EF4-FFF2-40B4-BE49-F238E27FC236}">
                  <a16:creationId xmlns:a16="http://schemas.microsoft.com/office/drawing/2014/main" id="{98C9D5CB-2422-2E03-E140-168DA5D66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1" y="1541"/>
              <a:ext cx="85" cy="389"/>
            </a:xfrm>
            <a:custGeom>
              <a:avLst/>
              <a:gdLst>
                <a:gd name="T0" fmla="*/ 103 w 207"/>
                <a:gd name="T1" fmla="*/ 57 h 941"/>
                <a:gd name="T2" fmla="*/ 87 w 207"/>
                <a:gd name="T3" fmla="*/ 89 h 941"/>
                <a:gd name="T4" fmla="*/ 76 w 207"/>
                <a:gd name="T5" fmla="*/ 114 h 941"/>
                <a:gd name="T6" fmla="*/ 76 w 207"/>
                <a:gd name="T7" fmla="*/ 274 h 941"/>
                <a:gd name="T8" fmla="*/ 88 w 207"/>
                <a:gd name="T9" fmla="*/ 302 h 941"/>
                <a:gd name="T10" fmla="*/ 163 w 207"/>
                <a:gd name="T11" fmla="*/ 376 h 941"/>
                <a:gd name="T12" fmla="*/ 174 w 207"/>
                <a:gd name="T13" fmla="*/ 404 h 941"/>
                <a:gd name="T14" fmla="*/ 174 w 207"/>
                <a:gd name="T15" fmla="*/ 826 h 941"/>
                <a:gd name="T16" fmla="*/ 185 w 207"/>
                <a:gd name="T17" fmla="*/ 851 h 941"/>
                <a:gd name="T18" fmla="*/ 187 w 207"/>
                <a:gd name="T19" fmla="*/ 922 h 941"/>
                <a:gd name="T20" fmla="*/ 117 w 207"/>
                <a:gd name="T21" fmla="*/ 922 h 941"/>
                <a:gd name="T22" fmla="*/ 120 w 207"/>
                <a:gd name="T23" fmla="*/ 851 h 941"/>
                <a:gd name="T24" fmla="*/ 130 w 207"/>
                <a:gd name="T25" fmla="*/ 826 h 941"/>
                <a:gd name="T26" fmla="*/ 130 w 207"/>
                <a:gd name="T27" fmla="*/ 422 h 941"/>
                <a:gd name="T28" fmla="*/ 118 w 207"/>
                <a:gd name="T29" fmla="*/ 393 h 941"/>
                <a:gd name="T30" fmla="*/ 45 w 207"/>
                <a:gd name="T31" fmla="*/ 321 h 941"/>
                <a:gd name="T32" fmla="*/ 32 w 207"/>
                <a:gd name="T33" fmla="*/ 288 h 941"/>
                <a:gd name="T34" fmla="*/ 33 w 207"/>
                <a:gd name="T35" fmla="*/ 118 h 941"/>
                <a:gd name="T36" fmla="*/ 20 w 207"/>
                <a:gd name="T37" fmla="*/ 87 h 941"/>
                <a:gd name="T38" fmla="*/ 11 w 207"/>
                <a:gd name="T39" fmla="*/ 29 h 941"/>
                <a:gd name="T40" fmla="*/ 66 w 207"/>
                <a:gd name="T41" fmla="*/ 5 h 941"/>
                <a:gd name="T42" fmla="*/ 103 w 207"/>
                <a:gd name="T43" fmla="*/ 57 h 941"/>
                <a:gd name="T44" fmla="*/ 54 w 207"/>
                <a:gd name="T45" fmla="*/ 74 h 941"/>
                <a:gd name="T46" fmla="*/ 73 w 207"/>
                <a:gd name="T47" fmla="*/ 54 h 941"/>
                <a:gd name="T48" fmla="*/ 53 w 207"/>
                <a:gd name="T49" fmla="*/ 35 h 941"/>
                <a:gd name="T50" fmla="*/ 35 w 207"/>
                <a:gd name="T51" fmla="*/ 54 h 941"/>
                <a:gd name="T52" fmla="*/ 54 w 207"/>
                <a:gd name="T53" fmla="*/ 74 h 941"/>
                <a:gd name="T54" fmla="*/ 152 w 207"/>
                <a:gd name="T55" fmla="*/ 867 h 941"/>
                <a:gd name="T56" fmla="*/ 134 w 207"/>
                <a:gd name="T57" fmla="*/ 889 h 941"/>
                <a:gd name="T58" fmla="*/ 154 w 207"/>
                <a:gd name="T59" fmla="*/ 906 h 941"/>
                <a:gd name="T60" fmla="*/ 171 w 207"/>
                <a:gd name="T61" fmla="*/ 886 h 941"/>
                <a:gd name="T62" fmla="*/ 152 w 207"/>
                <a:gd name="T63" fmla="*/ 867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" h="941">
                  <a:moveTo>
                    <a:pt x="103" y="57"/>
                  </a:moveTo>
                  <a:cubicBezTo>
                    <a:pt x="103" y="68"/>
                    <a:pt x="98" y="80"/>
                    <a:pt x="87" y="89"/>
                  </a:cubicBezTo>
                  <a:cubicBezTo>
                    <a:pt x="78" y="96"/>
                    <a:pt x="76" y="103"/>
                    <a:pt x="76" y="114"/>
                  </a:cubicBezTo>
                  <a:cubicBezTo>
                    <a:pt x="76" y="167"/>
                    <a:pt x="76" y="221"/>
                    <a:pt x="76" y="274"/>
                  </a:cubicBezTo>
                  <a:cubicBezTo>
                    <a:pt x="76" y="286"/>
                    <a:pt x="80" y="294"/>
                    <a:pt x="88" y="302"/>
                  </a:cubicBezTo>
                  <a:cubicBezTo>
                    <a:pt x="113" y="326"/>
                    <a:pt x="138" y="352"/>
                    <a:pt x="163" y="376"/>
                  </a:cubicBezTo>
                  <a:cubicBezTo>
                    <a:pt x="171" y="384"/>
                    <a:pt x="174" y="393"/>
                    <a:pt x="174" y="404"/>
                  </a:cubicBezTo>
                  <a:cubicBezTo>
                    <a:pt x="174" y="545"/>
                    <a:pt x="174" y="685"/>
                    <a:pt x="174" y="826"/>
                  </a:cubicBezTo>
                  <a:cubicBezTo>
                    <a:pt x="174" y="836"/>
                    <a:pt x="176" y="844"/>
                    <a:pt x="185" y="851"/>
                  </a:cubicBezTo>
                  <a:cubicBezTo>
                    <a:pt x="207" y="870"/>
                    <a:pt x="207" y="902"/>
                    <a:pt x="187" y="922"/>
                  </a:cubicBezTo>
                  <a:cubicBezTo>
                    <a:pt x="169" y="941"/>
                    <a:pt x="136" y="941"/>
                    <a:pt x="117" y="922"/>
                  </a:cubicBezTo>
                  <a:cubicBezTo>
                    <a:pt x="97" y="902"/>
                    <a:pt x="97" y="870"/>
                    <a:pt x="120" y="851"/>
                  </a:cubicBezTo>
                  <a:cubicBezTo>
                    <a:pt x="129" y="844"/>
                    <a:pt x="130" y="836"/>
                    <a:pt x="130" y="826"/>
                  </a:cubicBezTo>
                  <a:cubicBezTo>
                    <a:pt x="130" y="691"/>
                    <a:pt x="130" y="557"/>
                    <a:pt x="130" y="422"/>
                  </a:cubicBezTo>
                  <a:cubicBezTo>
                    <a:pt x="131" y="410"/>
                    <a:pt x="127" y="401"/>
                    <a:pt x="118" y="393"/>
                  </a:cubicBezTo>
                  <a:cubicBezTo>
                    <a:pt x="93" y="369"/>
                    <a:pt x="70" y="344"/>
                    <a:pt x="45" y="321"/>
                  </a:cubicBezTo>
                  <a:cubicBezTo>
                    <a:pt x="35" y="312"/>
                    <a:pt x="32" y="302"/>
                    <a:pt x="32" y="288"/>
                  </a:cubicBezTo>
                  <a:cubicBezTo>
                    <a:pt x="33" y="231"/>
                    <a:pt x="32" y="175"/>
                    <a:pt x="33" y="118"/>
                  </a:cubicBezTo>
                  <a:cubicBezTo>
                    <a:pt x="33" y="105"/>
                    <a:pt x="30" y="96"/>
                    <a:pt x="20" y="87"/>
                  </a:cubicBezTo>
                  <a:cubicBezTo>
                    <a:pt x="3" y="73"/>
                    <a:pt x="0" y="48"/>
                    <a:pt x="11" y="29"/>
                  </a:cubicBezTo>
                  <a:cubicBezTo>
                    <a:pt x="22" y="10"/>
                    <a:pt x="45" y="0"/>
                    <a:pt x="66" y="5"/>
                  </a:cubicBezTo>
                  <a:cubicBezTo>
                    <a:pt x="89" y="11"/>
                    <a:pt x="103" y="30"/>
                    <a:pt x="103" y="57"/>
                  </a:cubicBezTo>
                  <a:close/>
                  <a:moveTo>
                    <a:pt x="54" y="74"/>
                  </a:moveTo>
                  <a:cubicBezTo>
                    <a:pt x="64" y="71"/>
                    <a:pt x="73" y="65"/>
                    <a:pt x="73" y="54"/>
                  </a:cubicBezTo>
                  <a:cubicBezTo>
                    <a:pt x="73" y="41"/>
                    <a:pt x="66" y="34"/>
                    <a:pt x="53" y="35"/>
                  </a:cubicBezTo>
                  <a:cubicBezTo>
                    <a:pt x="41" y="35"/>
                    <a:pt x="35" y="43"/>
                    <a:pt x="35" y="54"/>
                  </a:cubicBezTo>
                  <a:cubicBezTo>
                    <a:pt x="35" y="65"/>
                    <a:pt x="44" y="71"/>
                    <a:pt x="54" y="74"/>
                  </a:cubicBezTo>
                  <a:close/>
                  <a:moveTo>
                    <a:pt x="152" y="867"/>
                  </a:moveTo>
                  <a:cubicBezTo>
                    <a:pt x="141" y="871"/>
                    <a:pt x="132" y="876"/>
                    <a:pt x="134" y="889"/>
                  </a:cubicBezTo>
                  <a:cubicBezTo>
                    <a:pt x="135" y="901"/>
                    <a:pt x="143" y="907"/>
                    <a:pt x="154" y="906"/>
                  </a:cubicBezTo>
                  <a:cubicBezTo>
                    <a:pt x="165" y="905"/>
                    <a:pt x="171" y="898"/>
                    <a:pt x="171" y="886"/>
                  </a:cubicBezTo>
                  <a:cubicBezTo>
                    <a:pt x="170" y="874"/>
                    <a:pt x="161" y="870"/>
                    <a:pt x="152" y="8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1" name="Freeform 11">
              <a:extLst>
                <a:ext uri="{FF2B5EF4-FFF2-40B4-BE49-F238E27FC236}">
                  <a16:creationId xmlns:a16="http://schemas.microsoft.com/office/drawing/2014/main" id="{D91C3026-2E7C-A87C-B0E7-533244C13F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4" y="1780"/>
              <a:ext cx="333" cy="150"/>
            </a:xfrm>
            <a:custGeom>
              <a:avLst/>
              <a:gdLst>
                <a:gd name="T0" fmla="*/ 750 w 805"/>
                <a:gd name="T1" fmla="*/ 98 h 363"/>
                <a:gd name="T2" fmla="*/ 728 w 805"/>
                <a:gd name="T3" fmla="*/ 107 h 363"/>
                <a:gd name="T4" fmla="*/ 517 w 805"/>
                <a:gd name="T5" fmla="*/ 319 h 363"/>
                <a:gd name="T6" fmla="*/ 487 w 805"/>
                <a:gd name="T7" fmla="*/ 331 h 363"/>
                <a:gd name="T8" fmla="*/ 118 w 805"/>
                <a:gd name="T9" fmla="*/ 331 h 363"/>
                <a:gd name="T10" fmla="*/ 88 w 805"/>
                <a:gd name="T11" fmla="*/ 342 h 363"/>
                <a:gd name="T12" fmla="*/ 19 w 805"/>
                <a:gd name="T13" fmla="*/ 343 h 363"/>
                <a:gd name="T14" fmla="*/ 19 w 805"/>
                <a:gd name="T15" fmla="*/ 273 h 363"/>
                <a:gd name="T16" fmla="*/ 89 w 805"/>
                <a:gd name="T17" fmla="*/ 275 h 363"/>
                <a:gd name="T18" fmla="*/ 117 w 805"/>
                <a:gd name="T19" fmla="*/ 287 h 363"/>
                <a:gd name="T20" fmla="*/ 467 w 805"/>
                <a:gd name="T21" fmla="*/ 287 h 363"/>
                <a:gd name="T22" fmla="*/ 499 w 805"/>
                <a:gd name="T23" fmla="*/ 275 h 363"/>
                <a:gd name="T24" fmla="*/ 696 w 805"/>
                <a:gd name="T25" fmla="*/ 77 h 363"/>
                <a:gd name="T26" fmla="*/ 706 w 805"/>
                <a:gd name="T27" fmla="*/ 53 h 363"/>
                <a:gd name="T28" fmla="*/ 755 w 805"/>
                <a:gd name="T29" fmla="*/ 0 h 363"/>
                <a:gd name="T30" fmla="*/ 805 w 805"/>
                <a:gd name="T31" fmla="*/ 49 h 363"/>
                <a:gd name="T32" fmla="*/ 750 w 805"/>
                <a:gd name="T33" fmla="*/ 98 h 363"/>
                <a:gd name="T34" fmla="*/ 755 w 805"/>
                <a:gd name="T35" fmla="*/ 30 h 363"/>
                <a:gd name="T36" fmla="*/ 737 w 805"/>
                <a:gd name="T37" fmla="*/ 51 h 363"/>
                <a:gd name="T38" fmla="*/ 757 w 805"/>
                <a:gd name="T39" fmla="*/ 68 h 363"/>
                <a:gd name="T40" fmla="*/ 774 w 805"/>
                <a:gd name="T41" fmla="*/ 48 h 363"/>
                <a:gd name="T42" fmla="*/ 755 w 805"/>
                <a:gd name="T43" fmla="*/ 30 h 363"/>
                <a:gd name="T44" fmla="*/ 54 w 805"/>
                <a:gd name="T45" fmla="*/ 289 h 363"/>
                <a:gd name="T46" fmla="*/ 35 w 805"/>
                <a:gd name="T47" fmla="*/ 308 h 363"/>
                <a:gd name="T48" fmla="*/ 53 w 805"/>
                <a:gd name="T49" fmla="*/ 327 h 363"/>
                <a:gd name="T50" fmla="*/ 73 w 805"/>
                <a:gd name="T51" fmla="*/ 308 h 363"/>
                <a:gd name="T52" fmla="*/ 54 w 805"/>
                <a:gd name="T53" fmla="*/ 28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5" h="363">
                  <a:moveTo>
                    <a:pt x="750" y="98"/>
                  </a:moveTo>
                  <a:cubicBezTo>
                    <a:pt x="740" y="93"/>
                    <a:pt x="734" y="101"/>
                    <a:pt x="728" y="107"/>
                  </a:cubicBezTo>
                  <a:cubicBezTo>
                    <a:pt x="658" y="177"/>
                    <a:pt x="587" y="248"/>
                    <a:pt x="517" y="319"/>
                  </a:cubicBezTo>
                  <a:cubicBezTo>
                    <a:pt x="508" y="327"/>
                    <a:pt x="500" y="331"/>
                    <a:pt x="487" y="331"/>
                  </a:cubicBezTo>
                  <a:cubicBezTo>
                    <a:pt x="364" y="331"/>
                    <a:pt x="241" y="331"/>
                    <a:pt x="118" y="331"/>
                  </a:cubicBezTo>
                  <a:cubicBezTo>
                    <a:pt x="106" y="331"/>
                    <a:pt x="97" y="332"/>
                    <a:pt x="88" y="342"/>
                  </a:cubicBezTo>
                  <a:cubicBezTo>
                    <a:pt x="70" y="363"/>
                    <a:pt x="38" y="363"/>
                    <a:pt x="19" y="343"/>
                  </a:cubicBezTo>
                  <a:cubicBezTo>
                    <a:pt x="0" y="324"/>
                    <a:pt x="0" y="292"/>
                    <a:pt x="19" y="273"/>
                  </a:cubicBezTo>
                  <a:cubicBezTo>
                    <a:pt x="38" y="254"/>
                    <a:pt x="70" y="254"/>
                    <a:pt x="89" y="275"/>
                  </a:cubicBezTo>
                  <a:cubicBezTo>
                    <a:pt x="97" y="284"/>
                    <a:pt x="105" y="287"/>
                    <a:pt x="117" y="287"/>
                  </a:cubicBezTo>
                  <a:cubicBezTo>
                    <a:pt x="234" y="287"/>
                    <a:pt x="350" y="287"/>
                    <a:pt x="467" y="287"/>
                  </a:cubicBezTo>
                  <a:cubicBezTo>
                    <a:pt x="480" y="287"/>
                    <a:pt x="489" y="284"/>
                    <a:pt x="499" y="275"/>
                  </a:cubicBezTo>
                  <a:cubicBezTo>
                    <a:pt x="564" y="208"/>
                    <a:pt x="630" y="143"/>
                    <a:pt x="696" y="77"/>
                  </a:cubicBezTo>
                  <a:cubicBezTo>
                    <a:pt x="703" y="70"/>
                    <a:pt x="707" y="64"/>
                    <a:pt x="706" y="53"/>
                  </a:cubicBezTo>
                  <a:cubicBezTo>
                    <a:pt x="704" y="23"/>
                    <a:pt x="726" y="0"/>
                    <a:pt x="755" y="0"/>
                  </a:cubicBezTo>
                  <a:cubicBezTo>
                    <a:pt x="782" y="0"/>
                    <a:pt x="805" y="22"/>
                    <a:pt x="805" y="49"/>
                  </a:cubicBezTo>
                  <a:cubicBezTo>
                    <a:pt x="804" y="78"/>
                    <a:pt x="780" y="99"/>
                    <a:pt x="750" y="98"/>
                  </a:cubicBezTo>
                  <a:close/>
                  <a:moveTo>
                    <a:pt x="755" y="30"/>
                  </a:moveTo>
                  <a:cubicBezTo>
                    <a:pt x="742" y="32"/>
                    <a:pt x="736" y="39"/>
                    <a:pt x="737" y="51"/>
                  </a:cubicBezTo>
                  <a:cubicBezTo>
                    <a:pt x="738" y="64"/>
                    <a:pt x="746" y="69"/>
                    <a:pt x="757" y="68"/>
                  </a:cubicBezTo>
                  <a:cubicBezTo>
                    <a:pt x="768" y="66"/>
                    <a:pt x="774" y="59"/>
                    <a:pt x="774" y="48"/>
                  </a:cubicBezTo>
                  <a:cubicBezTo>
                    <a:pt x="773" y="36"/>
                    <a:pt x="765" y="31"/>
                    <a:pt x="755" y="30"/>
                  </a:cubicBezTo>
                  <a:close/>
                  <a:moveTo>
                    <a:pt x="54" y="289"/>
                  </a:moveTo>
                  <a:cubicBezTo>
                    <a:pt x="43" y="291"/>
                    <a:pt x="35" y="296"/>
                    <a:pt x="35" y="308"/>
                  </a:cubicBezTo>
                  <a:cubicBezTo>
                    <a:pt x="34" y="319"/>
                    <a:pt x="41" y="327"/>
                    <a:pt x="53" y="327"/>
                  </a:cubicBezTo>
                  <a:cubicBezTo>
                    <a:pt x="65" y="328"/>
                    <a:pt x="73" y="320"/>
                    <a:pt x="73" y="308"/>
                  </a:cubicBezTo>
                  <a:cubicBezTo>
                    <a:pt x="73" y="298"/>
                    <a:pt x="65" y="291"/>
                    <a:pt x="54" y="2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814C2BBF-39F3-AE93-AC46-4CD55D863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" y="1501"/>
              <a:ext cx="249" cy="206"/>
            </a:xfrm>
            <a:custGeom>
              <a:avLst/>
              <a:gdLst>
                <a:gd name="T0" fmla="*/ 400 w 603"/>
                <a:gd name="T1" fmla="*/ 468 h 501"/>
                <a:gd name="T2" fmla="*/ 295 w 603"/>
                <a:gd name="T3" fmla="*/ 465 h 501"/>
                <a:gd name="T4" fmla="*/ 220 w 603"/>
                <a:gd name="T5" fmla="*/ 395 h 501"/>
                <a:gd name="T6" fmla="*/ 47 w 603"/>
                <a:gd name="T7" fmla="*/ 222 h 501"/>
                <a:gd name="T8" fmla="*/ 36 w 603"/>
                <a:gd name="T9" fmla="*/ 195 h 501"/>
                <a:gd name="T10" fmla="*/ 36 w 603"/>
                <a:gd name="T11" fmla="*/ 135 h 501"/>
                <a:gd name="T12" fmla="*/ 19 w 603"/>
                <a:gd name="T13" fmla="*/ 83 h 501"/>
                <a:gd name="T14" fmla="*/ 26 w 603"/>
                <a:gd name="T15" fmla="*/ 16 h 501"/>
                <a:gd name="T16" fmla="*/ 93 w 603"/>
                <a:gd name="T17" fmla="*/ 20 h 501"/>
                <a:gd name="T18" fmla="*/ 92 w 603"/>
                <a:gd name="T19" fmla="*/ 88 h 501"/>
                <a:gd name="T20" fmla="*/ 79 w 603"/>
                <a:gd name="T21" fmla="*/ 119 h 501"/>
                <a:gd name="T22" fmla="*/ 131 w 603"/>
                <a:gd name="T23" fmla="*/ 245 h 501"/>
                <a:gd name="T24" fmla="*/ 300 w 603"/>
                <a:gd name="T25" fmla="*/ 412 h 501"/>
                <a:gd name="T26" fmla="*/ 329 w 603"/>
                <a:gd name="T27" fmla="*/ 425 h 501"/>
                <a:gd name="T28" fmla="*/ 487 w 603"/>
                <a:gd name="T29" fmla="*/ 425 h 501"/>
                <a:gd name="T30" fmla="*/ 511 w 603"/>
                <a:gd name="T31" fmla="*/ 415 h 501"/>
                <a:gd name="T32" fmla="*/ 582 w 603"/>
                <a:gd name="T33" fmla="*/ 410 h 501"/>
                <a:gd name="T34" fmla="*/ 583 w 603"/>
                <a:gd name="T35" fmla="*/ 482 h 501"/>
                <a:gd name="T36" fmla="*/ 512 w 603"/>
                <a:gd name="T37" fmla="*/ 478 h 501"/>
                <a:gd name="T38" fmla="*/ 488 w 603"/>
                <a:gd name="T39" fmla="*/ 469 h 501"/>
                <a:gd name="T40" fmla="*/ 400 w 603"/>
                <a:gd name="T41" fmla="*/ 469 h 501"/>
                <a:gd name="T42" fmla="*/ 400 w 603"/>
                <a:gd name="T43" fmla="*/ 468 h 501"/>
                <a:gd name="T44" fmla="*/ 58 w 603"/>
                <a:gd name="T45" fmla="*/ 74 h 501"/>
                <a:gd name="T46" fmla="*/ 76 w 603"/>
                <a:gd name="T47" fmla="*/ 54 h 501"/>
                <a:gd name="T48" fmla="*/ 56 w 603"/>
                <a:gd name="T49" fmla="*/ 35 h 501"/>
                <a:gd name="T50" fmla="*/ 39 w 603"/>
                <a:gd name="T51" fmla="*/ 55 h 501"/>
                <a:gd name="T52" fmla="*/ 58 w 603"/>
                <a:gd name="T53" fmla="*/ 74 h 501"/>
                <a:gd name="T54" fmla="*/ 548 w 603"/>
                <a:gd name="T55" fmla="*/ 427 h 501"/>
                <a:gd name="T56" fmla="*/ 529 w 603"/>
                <a:gd name="T57" fmla="*/ 446 h 501"/>
                <a:gd name="T58" fmla="*/ 550 w 603"/>
                <a:gd name="T59" fmla="*/ 465 h 501"/>
                <a:gd name="T60" fmla="*/ 567 w 603"/>
                <a:gd name="T61" fmla="*/ 446 h 501"/>
                <a:gd name="T62" fmla="*/ 548 w 603"/>
                <a:gd name="T63" fmla="*/ 42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3" h="501">
                  <a:moveTo>
                    <a:pt x="400" y="468"/>
                  </a:moveTo>
                  <a:cubicBezTo>
                    <a:pt x="365" y="468"/>
                    <a:pt x="325" y="477"/>
                    <a:pt x="295" y="465"/>
                  </a:cubicBezTo>
                  <a:cubicBezTo>
                    <a:pt x="265" y="453"/>
                    <a:pt x="245" y="419"/>
                    <a:pt x="220" y="395"/>
                  </a:cubicBezTo>
                  <a:cubicBezTo>
                    <a:pt x="163" y="337"/>
                    <a:pt x="105" y="280"/>
                    <a:pt x="47" y="222"/>
                  </a:cubicBezTo>
                  <a:cubicBezTo>
                    <a:pt x="39" y="214"/>
                    <a:pt x="35" y="206"/>
                    <a:pt x="36" y="195"/>
                  </a:cubicBezTo>
                  <a:cubicBezTo>
                    <a:pt x="37" y="175"/>
                    <a:pt x="36" y="155"/>
                    <a:pt x="36" y="135"/>
                  </a:cubicBezTo>
                  <a:cubicBezTo>
                    <a:pt x="36" y="116"/>
                    <a:pt x="37" y="99"/>
                    <a:pt x="19" y="83"/>
                  </a:cubicBezTo>
                  <a:cubicBezTo>
                    <a:pt x="0" y="66"/>
                    <a:pt x="6" y="33"/>
                    <a:pt x="26" y="16"/>
                  </a:cubicBezTo>
                  <a:cubicBezTo>
                    <a:pt x="46" y="0"/>
                    <a:pt x="76" y="2"/>
                    <a:pt x="93" y="20"/>
                  </a:cubicBezTo>
                  <a:cubicBezTo>
                    <a:pt x="111" y="39"/>
                    <a:pt x="112" y="71"/>
                    <a:pt x="92" y="88"/>
                  </a:cubicBezTo>
                  <a:cubicBezTo>
                    <a:pt x="81" y="97"/>
                    <a:pt x="81" y="107"/>
                    <a:pt x="79" y="119"/>
                  </a:cubicBezTo>
                  <a:cubicBezTo>
                    <a:pt x="71" y="172"/>
                    <a:pt x="91" y="210"/>
                    <a:pt x="131" y="245"/>
                  </a:cubicBezTo>
                  <a:cubicBezTo>
                    <a:pt x="190" y="298"/>
                    <a:pt x="244" y="356"/>
                    <a:pt x="300" y="412"/>
                  </a:cubicBezTo>
                  <a:cubicBezTo>
                    <a:pt x="308" y="421"/>
                    <a:pt x="317" y="425"/>
                    <a:pt x="329" y="425"/>
                  </a:cubicBezTo>
                  <a:cubicBezTo>
                    <a:pt x="382" y="425"/>
                    <a:pt x="434" y="425"/>
                    <a:pt x="487" y="425"/>
                  </a:cubicBezTo>
                  <a:cubicBezTo>
                    <a:pt x="497" y="425"/>
                    <a:pt x="504" y="424"/>
                    <a:pt x="511" y="415"/>
                  </a:cubicBezTo>
                  <a:cubicBezTo>
                    <a:pt x="530" y="393"/>
                    <a:pt x="561" y="391"/>
                    <a:pt x="582" y="410"/>
                  </a:cubicBezTo>
                  <a:cubicBezTo>
                    <a:pt x="602" y="429"/>
                    <a:pt x="603" y="462"/>
                    <a:pt x="583" y="482"/>
                  </a:cubicBezTo>
                  <a:cubicBezTo>
                    <a:pt x="563" y="501"/>
                    <a:pt x="531" y="500"/>
                    <a:pt x="512" y="478"/>
                  </a:cubicBezTo>
                  <a:cubicBezTo>
                    <a:pt x="505" y="470"/>
                    <a:pt x="497" y="468"/>
                    <a:pt x="488" y="469"/>
                  </a:cubicBezTo>
                  <a:cubicBezTo>
                    <a:pt x="458" y="469"/>
                    <a:pt x="429" y="469"/>
                    <a:pt x="400" y="469"/>
                  </a:cubicBezTo>
                  <a:cubicBezTo>
                    <a:pt x="400" y="468"/>
                    <a:pt x="400" y="468"/>
                    <a:pt x="400" y="468"/>
                  </a:cubicBezTo>
                  <a:close/>
                  <a:moveTo>
                    <a:pt x="58" y="74"/>
                  </a:moveTo>
                  <a:cubicBezTo>
                    <a:pt x="68" y="71"/>
                    <a:pt x="77" y="66"/>
                    <a:pt x="76" y="54"/>
                  </a:cubicBezTo>
                  <a:cubicBezTo>
                    <a:pt x="76" y="41"/>
                    <a:pt x="68" y="34"/>
                    <a:pt x="56" y="35"/>
                  </a:cubicBezTo>
                  <a:cubicBezTo>
                    <a:pt x="45" y="36"/>
                    <a:pt x="38" y="44"/>
                    <a:pt x="39" y="55"/>
                  </a:cubicBezTo>
                  <a:cubicBezTo>
                    <a:pt x="39" y="66"/>
                    <a:pt x="47" y="72"/>
                    <a:pt x="58" y="74"/>
                  </a:cubicBezTo>
                  <a:close/>
                  <a:moveTo>
                    <a:pt x="548" y="427"/>
                  </a:moveTo>
                  <a:cubicBezTo>
                    <a:pt x="537" y="429"/>
                    <a:pt x="529" y="436"/>
                    <a:pt x="529" y="446"/>
                  </a:cubicBezTo>
                  <a:cubicBezTo>
                    <a:pt x="529" y="458"/>
                    <a:pt x="537" y="466"/>
                    <a:pt x="550" y="465"/>
                  </a:cubicBezTo>
                  <a:cubicBezTo>
                    <a:pt x="561" y="465"/>
                    <a:pt x="568" y="457"/>
                    <a:pt x="567" y="446"/>
                  </a:cubicBezTo>
                  <a:cubicBezTo>
                    <a:pt x="567" y="434"/>
                    <a:pt x="559" y="428"/>
                    <a:pt x="548" y="4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3" name="Freeform 13">
              <a:extLst>
                <a:ext uri="{FF2B5EF4-FFF2-40B4-BE49-F238E27FC236}">
                  <a16:creationId xmlns:a16="http://schemas.microsoft.com/office/drawing/2014/main" id="{311208F3-5DC6-64B6-4E16-5414D217F3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" y="1456"/>
              <a:ext cx="176" cy="170"/>
            </a:xfrm>
            <a:custGeom>
              <a:avLst/>
              <a:gdLst>
                <a:gd name="T0" fmla="*/ 187 w 427"/>
                <a:gd name="T1" fmla="*/ 99 h 414"/>
                <a:gd name="T2" fmla="*/ 166 w 427"/>
                <a:gd name="T3" fmla="*/ 106 h 414"/>
                <a:gd name="T4" fmla="*/ 70 w 427"/>
                <a:gd name="T5" fmla="*/ 202 h 414"/>
                <a:gd name="T6" fmla="*/ 71 w 427"/>
                <a:gd name="T7" fmla="*/ 222 h 414"/>
                <a:gd name="T8" fmla="*/ 177 w 427"/>
                <a:gd name="T9" fmla="*/ 328 h 414"/>
                <a:gd name="T10" fmla="*/ 201 w 427"/>
                <a:gd name="T11" fmla="*/ 338 h 414"/>
                <a:gd name="T12" fmla="*/ 313 w 427"/>
                <a:gd name="T13" fmla="*/ 338 h 414"/>
                <a:gd name="T14" fmla="*/ 337 w 427"/>
                <a:gd name="T15" fmla="*/ 327 h 414"/>
                <a:gd name="T16" fmla="*/ 408 w 427"/>
                <a:gd name="T17" fmla="*/ 324 h 414"/>
                <a:gd name="T18" fmla="*/ 408 w 427"/>
                <a:gd name="T19" fmla="*/ 394 h 414"/>
                <a:gd name="T20" fmla="*/ 337 w 427"/>
                <a:gd name="T21" fmla="*/ 391 h 414"/>
                <a:gd name="T22" fmla="*/ 311 w 427"/>
                <a:gd name="T23" fmla="*/ 381 h 414"/>
                <a:gd name="T24" fmla="*/ 183 w 427"/>
                <a:gd name="T25" fmla="*/ 381 h 414"/>
                <a:gd name="T26" fmla="*/ 157 w 427"/>
                <a:gd name="T27" fmla="*/ 370 h 414"/>
                <a:gd name="T28" fmla="*/ 10 w 427"/>
                <a:gd name="T29" fmla="*/ 223 h 414"/>
                <a:gd name="T30" fmla="*/ 10 w 427"/>
                <a:gd name="T31" fmla="*/ 200 h 414"/>
                <a:gd name="T32" fmla="*/ 135 w 427"/>
                <a:gd name="T33" fmla="*/ 76 h 414"/>
                <a:gd name="T34" fmla="*/ 143 w 427"/>
                <a:gd name="T35" fmla="*/ 56 h 414"/>
                <a:gd name="T36" fmla="*/ 190 w 427"/>
                <a:gd name="T37" fmla="*/ 1 h 414"/>
                <a:gd name="T38" fmla="*/ 241 w 427"/>
                <a:gd name="T39" fmla="*/ 50 h 414"/>
                <a:gd name="T40" fmla="*/ 187 w 427"/>
                <a:gd name="T41" fmla="*/ 99 h 414"/>
                <a:gd name="T42" fmla="*/ 190 w 427"/>
                <a:gd name="T43" fmla="*/ 31 h 414"/>
                <a:gd name="T44" fmla="*/ 173 w 427"/>
                <a:gd name="T45" fmla="*/ 50 h 414"/>
                <a:gd name="T46" fmla="*/ 193 w 427"/>
                <a:gd name="T47" fmla="*/ 69 h 414"/>
                <a:gd name="T48" fmla="*/ 210 w 427"/>
                <a:gd name="T49" fmla="*/ 49 h 414"/>
                <a:gd name="T50" fmla="*/ 190 w 427"/>
                <a:gd name="T51" fmla="*/ 31 h 414"/>
                <a:gd name="T52" fmla="*/ 373 w 427"/>
                <a:gd name="T53" fmla="*/ 378 h 414"/>
                <a:gd name="T54" fmla="*/ 392 w 427"/>
                <a:gd name="T55" fmla="*/ 360 h 414"/>
                <a:gd name="T56" fmla="*/ 375 w 427"/>
                <a:gd name="T57" fmla="*/ 340 h 414"/>
                <a:gd name="T58" fmla="*/ 354 w 427"/>
                <a:gd name="T59" fmla="*/ 359 h 414"/>
                <a:gd name="T60" fmla="*/ 373 w 427"/>
                <a:gd name="T61" fmla="*/ 37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7" h="414">
                  <a:moveTo>
                    <a:pt x="187" y="99"/>
                  </a:moveTo>
                  <a:cubicBezTo>
                    <a:pt x="179" y="97"/>
                    <a:pt x="173" y="100"/>
                    <a:pt x="166" y="106"/>
                  </a:cubicBezTo>
                  <a:cubicBezTo>
                    <a:pt x="135" y="138"/>
                    <a:pt x="103" y="171"/>
                    <a:pt x="70" y="202"/>
                  </a:cubicBezTo>
                  <a:cubicBezTo>
                    <a:pt x="62" y="210"/>
                    <a:pt x="63" y="214"/>
                    <a:pt x="71" y="222"/>
                  </a:cubicBezTo>
                  <a:cubicBezTo>
                    <a:pt x="106" y="257"/>
                    <a:pt x="142" y="292"/>
                    <a:pt x="177" y="328"/>
                  </a:cubicBezTo>
                  <a:cubicBezTo>
                    <a:pt x="184" y="335"/>
                    <a:pt x="191" y="338"/>
                    <a:pt x="201" y="338"/>
                  </a:cubicBezTo>
                  <a:cubicBezTo>
                    <a:pt x="239" y="337"/>
                    <a:pt x="276" y="337"/>
                    <a:pt x="313" y="338"/>
                  </a:cubicBezTo>
                  <a:cubicBezTo>
                    <a:pt x="324" y="338"/>
                    <a:pt x="330" y="335"/>
                    <a:pt x="337" y="327"/>
                  </a:cubicBezTo>
                  <a:cubicBezTo>
                    <a:pt x="356" y="305"/>
                    <a:pt x="388" y="304"/>
                    <a:pt x="408" y="324"/>
                  </a:cubicBezTo>
                  <a:cubicBezTo>
                    <a:pt x="427" y="343"/>
                    <a:pt x="427" y="375"/>
                    <a:pt x="408" y="394"/>
                  </a:cubicBezTo>
                  <a:cubicBezTo>
                    <a:pt x="388" y="414"/>
                    <a:pt x="356" y="413"/>
                    <a:pt x="337" y="391"/>
                  </a:cubicBezTo>
                  <a:cubicBezTo>
                    <a:pt x="329" y="382"/>
                    <a:pt x="322" y="381"/>
                    <a:pt x="311" y="381"/>
                  </a:cubicBezTo>
                  <a:cubicBezTo>
                    <a:pt x="269" y="381"/>
                    <a:pt x="226" y="381"/>
                    <a:pt x="183" y="381"/>
                  </a:cubicBezTo>
                  <a:cubicBezTo>
                    <a:pt x="172" y="381"/>
                    <a:pt x="165" y="378"/>
                    <a:pt x="157" y="370"/>
                  </a:cubicBezTo>
                  <a:cubicBezTo>
                    <a:pt x="109" y="321"/>
                    <a:pt x="60" y="272"/>
                    <a:pt x="10" y="223"/>
                  </a:cubicBezTo>
                  <a:cubicBezTo>
                    <a:pt x="1" y="214"/>
                    <a:pt x="0" y="210"/>
                    <a:pt x="10" y="200"/>
                  </a:cubicBezTo>
                  <a:cubicBezTo>
                    <a:pt x="52" y="159"/>
                    <a:pt x="93" y="117"/>
                    <a:pt x="135" y="76"/>
                  </a:cubicBezTo>
                  <a:cubicBezTo>
                    <a:pt x="140" y="70"/>
                    <a:pt x="144" y="66"/>
                    <a:pt x="143" y="56"/>
                  </a:cubicBezTo>
                  <a:cubicBezTo>
                    <a:pt x="139" y="26"/>
                    <a:pt x="161" y="2"/>
                    <a:pt x="190" y="1"/>
                  </a:cubicBezTo>
                  <a:cubicBezTo>
                    <a:pt x="218" y="0"/>
                    <a:pt x="240" y="22"/>
                    <a:pt x="241" y="50"/>
                  </a:cubicBezTo>
                  <a:cubicBezTo>
                    <a:pt x="241" y="78"/>
                    <a:pt x="218" y="100"/>
                    <a:pt x="187" y="99"/>
                  </a:cubicBezTo>
                  <a:close/>
                  <a:moveTo>
                    <a:pt x="190" y="31"/>
                  </a:moveTo>
                  <a:cubicBezTo>
                    <a:pt x="180" y="33"/>
                    <a:pt x="173" y="38"/>
                    <a:pt x="173" y="50"/>
                  </a:cubicBezTo>
                  <a:cubicBezTo>
                    <a:pt x="173" y="64"/>
                    <a:pt x="180" y="70"/>
                    <a:pt x="193" y="69"/>
                  </a:cubicBezTo>
                  <a:cubicBezTo>
                    <a:pt x="204" y="68"/>
                    <a:pt x="211" y="61"/>
                    <a:pt x="210" y="49"/>
                  </a:cubicBezTo>
                  <a:cubicBezTo>
                    <a:pt x="209" y="38"/>
                    <a:pt x="202" y="32"/>
                    <a:pt x="190" y="31"/>
                  </a:cubicBezTo>
                  <a:close/>
                  <a:moveTo>
                    <a:pt x="373" y="378"/>
                  </a:moveTo>
                  <a:cubicBezTo>
                    <a:pt x="384" y="377"/>
                    <a:pt x="392" y="372"/>
                    <a:pt x="392" y="360"/>
                  </a:cubicBezTo>
                  <a:cubicBezTo>
                    <a:pt x="393" y="348"/>
                    <a:pt x="386" y="341"/>
                    <a:pt x="375" y="340"/>
                  </a:cubicBezTo>
                  <a:cubicBezTo>
                    <a:pt x="362" y="339"/>
                    <a:pt x="354" y="348"/>
                    <a:pt x="354" y="359"/>
                  </a:cubicBezTo>
                  <a:cubicBezTo>
                    <a:pt x="353" y="370"/>
                    <a:pt x="361" y="377"/>
                    <a:pt x="373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4" name="Freeform 14">
              <a:extLst>
                <a:ext uri="{FF2B5EF4-FFF2-40B4-BE49-F238E27FC236}">
                  <a16:creationId xmlns:a16="http://schemas.microsoft.com/office/drawing/2014/main" id="{666AF012-A601-647D-A0F8-3A9FDA649E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2" y="1557"/>
              <a:ext cx="154" cy="235"/>
            </a:xfrm>
            <a:custGeom>
              <a:avLst/>
              <a:gdLst>
                <a:gd name="T0" fmla="*/ 190 w 374"/>
                <a:gd name="T1" fmla="*/ 253 h 571"/>
                <a:gd name="T2" fmla="*/ 193 w 374"/>
                <a:gd name="T3" fmla="*/ 156 h 571"/>
                <a:gd name="T4" fmla="*/ 259 w 374"/>
                <a:gd name="T5" fmla="*/ 85 h 571"/>
                <a:gd name="T6" fmla="*/ 275 w 374"/>
                <a:gd name="T7" fmla="*/ 48 h 571"/>
                <a:gd name="T8" fmla="*/ 327 w 374"/>
                <a:gd name="T9" fmla="*/ 2 h 571"/>
                <a:gd name="T10" fmla="*/ 373 w 374"/>
                <a:gd name="T11" fmla="*/ 52 h 571"/>
                <a:gd name="T12" fmla="*/ 322 w 374"/>
                <a:gd name="T13" fmla="*/ 99 h 571"/>
                <a:gd name="T14" fmla="*/ 296 w 374"/>
                <a:gd name="T15" fmla="*/ 109 h 571"/>
                <a:gd name="T16" fmla="*/ 237 w 374"/>
                <a:gd name="T17" fmla="*/ 173 h 571"/>
                <a:gd name="T18" fmla="*/ 234 w 374"/>
                <a:gd name="T19" fmla="*/ 260 h 571"/>
                <a:gd name="T20" fmla="*/ 234 w 374"/>
                <a:gd name="T21" fmla="*/ 353 h 571"/>
                <a:gd name="T22" fmla="*/ 223 w 374"/>
                <a:gd name="T23" fmla="*/ 379 h 571"/>
                <a:gd name="T24" fmla="*/ 109 w 374"/>
                <a:gd name="T25" fmla="*/ 492 h 571"/>
                <a:gd name="T26" fmla="*/ 98 w 374"/>
                <a:gd name="T27" fmla="*/ 520 h 571"/>
                <a:gd name="T28" fmla="*/ 49 w 374"/>
                <a:gd name="T29" fmla="*/ 570 h 571"/>
                <a:gd name="T30" fmla="*/ 1 w 374"/>
                <a:gd name="T31" fmla="*/ 520 h 571"/>
                <a:gd name="T32" fmla="*/ 52 w 374"/>
                <a:gd name="T33" fmla="*/ 473 h 571"/>
                <a:gd name="T34" fmla="*/ 78 w 374"/>
                <a:gd name="T35" fmla="*/ 463 h 571"/>
                <a:gd name="T36" fmla="*/ 178 w 374"/>
                <a:gd name="T37" fmla="*/ 362 h 571"/>
                <a:gd name="T38" fmla="*/ 190 w 374"/>
                <a:gd name="T39" fmla="*/ 335 h 571"/>
                <a:gd name="T40" fmla="*/ 190 w 374"/>
                <a:gd name="T41" fmla="*/ 253 h 571"/>
                <a:gd name="T42" fmla="*/ 190 w 374"/>
                <a:gd name="T43" fmla="*/ 253 h 571"/>
                <a:gd name="T44" fmla="*/ 50 w 374"/>
                <a:gd name="T45" fmla="*/ 540 h 571"/>
                <a:gd name="T46" fmla="*/ 69 w 374"/>
                <a:gd name="T47" fmla="*/ 521 h 571"/>
                <a:gd name="T48" fmla="*/ 49 w 374"/>
                <a:gd name="T49" fmla="*/ 502 h 571"/>
                <a:gd name="T50" fmla="*/ 31 w 374"/>
                <a:gd name="T51" fmla="*/ 522 h 571"/>
                <a:gd name="T52" fmla="*/ 50 w 374"/>
                <a:gd name="T53" fmla="*/ 540 h 571"/>
                <a:gd name="T54" fmla="*/ 324 w 374"/>
                <a:gd name="T55" fmla="*/ 31 h 571"/>
                <a:gd name="T56" fmla="*/ 305 w 374"/>
                <a:gd name="T57" fmla="*/ 51 h 571"/>
                <a:gd name="T58" fmla="*/ 323 w 374"/>
                <a:gd name="T59" fmla="*/ 70 h 571"/>
                <a:gd name="T60" fmla="*/ 342 w 374"/>
                <a:gd name="T61" fmla="*/ 51 h 571"/>
                <a:gd name="T62" fmla="*/ 324 w 374"/>
                <a:gd name="T63" fmla="*/ 3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4" h="571">
                  <a:moveTo>
                    <a:pt x="190" y="253"/>
                  </a:moveTo>
                  <a:cubicBezTo>
                    <a:pt x="190" y="220"/>
                    <a:pt x="181" y="184"/>
                    <a:pt x="193" y="156"/>
                  </a:cubicBezTo>
                  <a:cubicBezTo>
                    <a:pt x="204" y="128"/>
                    <a:pt x="236" y="108"/>
                    <a:pt x="259" y="85"/>
                  </a:cubicBezTo>
                  <a:cubicBezTo>
                    <a:pt x="269" y="75"/>
                    <a:pt x="277" y="66"/>
                    <a:pt x="275" y="48"/>
                  </a:cubicBezTo>
                  <a:cubicBezTo>
                    <a:pt x="273" y="21"/>
                    <a:pt x="299" y="0"/>
                    <a:pt x="327" y="2"/>
                  </a:cubicBezTo>
                  <a:cubicBezTo>
                    <a:pt x="353" y="3"/>
                    <a:pt x="374" y="26"/>
                    <a:pt x="373" y="52"/>
                  </a:cubicBezTo>
                  <a:cubicBezTo>
                    <a:pt x="372" y="80"/>
                    <a:pt x="350" y="102"/>
                    <a:pt x="322" y="99"/>
                  </a:cubicBezTo>
                  <a:cubicBezTo>
                    <a:pt x="310" y="98"/>
                    <a:pt x="303" y="102"/>
                    <a:pt x="296" y="109"/>
                  </a:cubicBezTo>
                  <a:cubicBezTo>
                    <a:pt x="276" y="130"/>
                    <a:pt x="247" y="148"/>
                    <a:pt x="237" y="173"/>
                  </a:cubicBezTo>
                  <a:cubicBezTo>
                    <a:pt x="226" y="198"/>
                    <a:pt x="234" y="230"/>
                    <a:pt x="234" y="260"/>
                  </a:cubicBezTo>
                  <a:cubicBezTo>
                    <a:pt x="233" y="291"/>
                    <a:pt x="233" y="322"/>
                    <a:pt x="234" y="353"/>
                  </a:cubicBezTo>
                  <a:cubicBezTo>
                    <a:pt x="234" y="364"/>
                    <a:pt x="230" y="372"/>
                    <a:pt x="223" y="379"/>
                  </a:cubicBezTo>
                  <a:cubicBezTo>
                    <a:pt x="185" y="417"/>
                    <a:pt x="147" y="455"/>
                    <a:pt x="109" y="492"/>
                  </a:cubicBezTo>
                  <a:cubicBezTo>
                    <a:pt x="101" y="500"/>
                    <a:pt x="97" y="508"/>
                    <a:pt x="98" y="520"/>
                  </a:cubicBezTo>
                  <a:cubicBezTo>
                    <a:pt x="100" y="549"/>
                    <a:pt x="77" y="571"/>
                    <a:pt x="49" y="570"/>
                  </a:cubicBezTo>
                  <a:cubicBezTo>
                    <a:pt x="21" y="570"/>
                    <a:pt x="0" y="548"/>
                    <a:pt x="1" y="520"/>
                  </a:cubicBezTo>
                  <a:cubicBezTo>
                    <a:pt x="2" y="492"/>
                    <a:pt x="24" y="470"/>
                    <a:pt x="52" y="473"/>
                  </a:cubicBezTo>
                  <a:cubicBezTo>
                    <a:pt x="64" y="474"/>
                    <a:pt x="70" y="470"/>
                    <a:pt x="78" y="463"/>
                  </a:cubicBezTo>
                  <a:cubicBezTo>
                    <a:pt x="111" y="429"/>
                    <a:pt x="144" y="395"/>
                    <a:pt x="178" y="362"/>
                  </a:cubicBezTo>
                  <a:cubicBezTo>
                    <a:pt x="186" y="354"/>
                    <a:pt x="190" y="346"/>
                    <a:pt x="190" y="335"/>
                  </a:cubicBezTo>
                  <a:cubicBezTo>
                    <a:pt x="189" y="307"/>
                    <a:pt x="190" y="280"/>
                    <a:pt x="190" y="253"/>
                  </a:cubicBezTo>
                  <a:cubicBezTo>
                    <a:pt x="190" y="253"/>
                    <a:pt x="190" y="253"/>
                    <a:pt x="190" y="253"/>
                  </a:cubicBezTo>
                  <a:close/>
                  <a:moveTo>
                    <a:pt x="50" y="540"/>
                  </a:moveTo>
                  <a:cubicBezTo>
                    <a:pt x="61" y="539"/>
                    <a:pt x="69" y="533"/>
                    <a:pt x="69" y="521"/>
                  </a:cubicBezTo>
                  <a:cubicBezTo>
                    <a:pt x="69" y="509"/>
                    <a:pt x="62" y="501"/>
                    <a:pt x="49" y="502"/>
                  </a:cubicBezTo>
                  <a:cubicBezTo>
                    <a:pt x="37" y="503"/>
                    <a:pt x="31" y="511"/>
                    <a:pt x="31" y="522"/>
                  </a:cubicBezTo>
                  <a:cubicBezTo>
                    <a:pt x="31" y="533"/>
                    <a:pt x="39" y="539"/>
                    <a:pt x="50" y="540"/>
                  </a:cubicBezTo>
                  <a:close/>
                  <a:moveTo>
                    <a:pt x="324" y="31"/>
                  </a:moveTo>
                  <a:cubicBezTo>
                    <a:pt x="313" y="33"/>
                    <a:pt x="305" y="39"/>
                    <a:pt x="305" y="51"/>
                  </a:cubicBezTo>
                  <a:cubicBezTo>
                    <a:pt x="305" y="63"/>
                    <a:pt x="312" y="70"/>
                    <a:pt x="323" y="70"/>
                  </a:cubicBezTo>
                  <a:cubicBezTo>
                    <a:pt x="335" y="70"/>
                    <a:pt x="342" y="63"/>
                    <a:pt x="342" y="51"/>
                  </a:cubicBezTo>
                  <a:cubicBezTo>
                    <a:pt x="343" y="39"/>
                    <a:pt x="335" y="33"/>
                    <a:pt x="32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8E52F150-3A40-0930-B520-6641DA3DD1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4" y="1723"/>
              <a:ext cx="109" cy="191"/>
            </a:xfrm>
            <a:custGeom>
              <a:avLst/>
              <a:gdLst>
                <a:gd name="T0" fmla="*/ 189 w 265"/>
                <a:gd name="T1" fmla="*/ 170 h 462"/>
                <a:gd name="T2" fmla="*/ 189 w 265"/>
                <a:gd name="T3" fmla="*/ 134 h 462"/>
                <a:gd name="T4" fmla="*/ 173 w 265"/>
                <a:gd name="T5" fmla="*/ 82 h 462"/>
                <a:gd name="T6" fmla="*/ 181 w 265"/>
                <a:gd name="T7" fmla="*/ 15 h 462"/>
                <a:gd name="T8" fmla="*/ 248 w 265"/>
                <a:gd name="T9" fmla="*/ 21 h 462"/>
                <a:gd name="T10" fmla="*/ 245 w 265"/>
                <a:gd name="T11" fmla="*/ 89 h 462"/>
                <a:gd name="T12" fmla="*/ 233 w 265"/>
                <a:gd name="T13" fmla="*/ 120 h 462"/>
                <a:gd name="T14" fmla="*/ 233 w 265"/>
                <a:gd name="T15" fmla="*/ 242 h 462"/>
                <a:gd name="T16" fmla="*/ 220 w 265"/>
                <a:gd name="T17" fmla="*/ 273 h 462"/>
                <a:gd name="T18" fmla="*/ 108 w 265"/>
                <a:gd name="T19" fmla="*/ 384 h 462"/>
                <a:gd name="T20" fmla="*/ 98 w 265"/>
                <a:gd name="T21" fmla="*/ 408 h 462"/>
                <a:gd name="T22" fmla="*/ 51 w 265"/>
                <a:gd name="T23" fmla="*/ 461 h 462"/>
                <a:gd name="T24" fmla="*/ 0 w 265"/>
                <a:gd name="T25" fmla="*/ 411 h 462"/>
                <a:gd name="T26" fmla="*/ 53 w 265"/>
                <a:gd name="T27" fmla="*/ 363 h 462"/>
                <a:gd name="T28" fmla="*/ 78 w 265"/>
                <a:gd name="T29" fmla="*/ 352 h 462"/>
                <a:gd name="T30" fmla="*/ 175 w 265"/>
                <a:gd name="T31" fmla="*/ 257 h 462"/>
                <a:gd name="T32" fmla="*/ 189 w 265"/>
                <a:gd name="T33" fmla="*/ 220 h 462"/>
                <a:gd name="T34" fmla="*/ 189 w 265"/>
                <a:gd name="T35" fmla="*/ 170 h 462"/>
                <a:gd name="T36" fmla="*/ 231 w 265"/>
                <a:gd name="T37" fmla="*/ 53 h 462"/>
                <a:gd name="T38" fmla="*/ 211 w 265"/>
                <a:gd name="T39" fmla="*/ 35 h 462"/>
                <a:gd name="T40" fmla="*/ 192 w 265"/>
                <a:gd name="T41" fmla="*/ 54 h 462"/>
                <a:gd name="T42" fmla="*/ 212 w 265"/>
                <a:gd name="T43" fmla="*/ 73 h 462"/>
                <a:gd name="T44" fmla="*/ 231 w 265"/>
                <a:gd name="T45" fmla="*/ 53 h 462"/>
                <a:gd name="T46" fmla="*/ 50 w 265"/>
                <a:gd name="T47" fmla="*/ 393 h 462"/>
                <a:gd name="T48" fmla="*/ 31 w 265"/>
                <a:gd name="T49" fmla="*/ 412 h 462"/>
                <a:gd name="T50" fmla="*/ 50 w 265"/>
                <a:gd name="T51" fmla="*/ 430 h 462"/>
                <a:gd name="T52" fmla="*/ 68 w 265"/>
                <a:gd name="T53" fmla="*/ 412 h 462"/>
                <a:gd name="T54" fmla="*/ 50 w 265"/>
                <a:gd name="T55" fmla="*/ 39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462">
                  <a:moveTo>
                    <a:pt x="189" y="170"/>
                  </a:moveTo>
                  <a:cubicBezTo>
                    <a:pt x="189" y="158"/>
                    <a:pt x="189" y="146"/>
                    <a:pt x="189" y="134"/>
                  </a:cubicBezTo>
                  <a:cubicBezTo>
                    <a:pt x="189" y="115"/>
                    <a:pt x="190" y="98"/>
                    <a:pt x="173" y="82"/>
                  </a:cubicBezTo>
                  <a:cubicBezTo>
                    <a:pt x="153" y="66"/>
                    <a:pt x="160" y="31"/>
                    <a:pt x="181" y="15"/>
                  </a:cubicBezTo>
                  <a:cubicBezTo>
                    <a:pt x="201" y="0"/>
                    <a:pt x="231" y="2"/>
                    <a:pt x="248" y="21"/>
                  </a:cubicBezTo>
                  <a:cubicBezTo>
                    <a:pt x="265" y="40"/>
                    <a:pt x="265" y="72"/>
                    <a:pt x="245" y="89"/>
                  </a:cubicBezTo>
                  <a:cubicBezTo>
                    <a:pt x="234" y="98"/>
                    <a:pt x="232" y="107"/>
                    <a:pt x="233" y="120"/>
                  </a:cubicBezTo>
                  <a:cubicBezTo>
                    <a:pt x="233" y="160"/>
                    <a:pt x="232" y="201"/>
                    <a:pt x="233" y="242"/>
                  </a:cubicBezTo>
                  <a:cubicBezTo>
                    <a:pt x="233" y="255"/>
                    <a:pt x="229" y="264"/>
                    <a:pt x="220" y="273"/>
                  </a:cubicBezTo>
                  <a:cubicBezTo>
                    <a:pt x="182" y="310"/>
                    <a:pt x="145" y="347"/>
                    <a:pt x="108" y="384"/>
                  </a:cubicBezTo>
                  <a:cubicBezTo>
                    <a:pt x="101" y="391"/>
                    <a:pt x="97" y="397"/>
                    <a:pt x="98" y="408"/>
                  </a:cubicBezTo>
                  <a:cubicBezTo>
                    <a:pt x="102" y="436"/>
                    <a:pt x="79" y="460"/>
                    <a:pt x="51" y="461"/>
                  </a:cubicBezTo>
                  <a:cubicBezTo>
                    <a:pt x="24" y="462"/>
                    <a:pt x="0" y="438"/>
                    <a:pt x="0" y="411"/>
                  </a:cubicBezTo>
                  <a:cubicBezTo>
                    <a:pt x="1" y="383"/>
                    <a:pt x="25" y="360"/>
                    <a:pt x="53" y="363"/>
                  </a:cubicBezTo>
                  <a:cubicBezTo>
                    <a:pt x="65" y="364"/>
                    <a:pt x="71" y="360"/>
                    <a:pt x="78" y="352"/>
                  </a:cubicBezTo>
                  <a:cubicBezTo>
                    <a:pt x="110" y="320"/>
                    <a:pt x="142" y="288"/>
                    <a:pt x="175" y="257"/>
                  </a:cubicBezTo>
                  <a:cubicBezTo>
                    <a:pt x="186" y="246"/>
                    <a:pt x="190" y="235"/>
                    <a:pt x="189" y="220"/>
                  </a:cubicBezTo>
                  <a:cubicBezTo>
                    <a:pt x="188" y="203"/>
                    <a:pt x="189" y="187"/>
                    <a:pt x="189" y="170"/>
                  </a:cubicBezTo>
                  <a:close/>
                  <a:moveTo>
                    <a:pt x="231" y="53"/>
                  </a:moveTo>
                  <a:cubicBezTo>
                    <a:pt x="229" y="42"/>
                    <a:pt x="223" y="35"/>
                    <a:pt x="211" y="35"/>
                  </a:cubicBezTo>
                  <a:cubicBezTo>
                    <a:pt x="200" y="35"/>
                    <a:pt x="192" y="42"/>
                    <a:pt x="192" y="54"/>
                  </a:cubicBezTo>
                  <a:cubicBezTo>
                    <a:pt x="192" y="66"/>
                    <a:pt x="201" y="74"/>
                    <a:pt x="212" y="73"/>
                  </a:cubicBezTo>
                  <a:cubicBezTo>
                    <a:pt x="223" y="73"/>
                    <a:pt x="229" y="65"/>
                    <a:pt x="231" y="53"/>
                  </a:cubicBezTo>
                  <a:close/>
                  <a:moveTo>
                    <a:pt x="50" y="393"/>
                  </a:moveTo>
                  <a:cubicBezTo>
                    <a:pt x="38" y="394"/>
                    <a:pt x="31" y="400"/>
                    <a:pt x="31" y="412"/>
                  </a:cubicBezTo>
                  <a:cubicBezTo>
                    <a:pt x="31" y="423"/>
                    <a:pt x="38" y="430"/>
                    <a:pt x="50" y="430"/>
                  </a:cubicBezTo>
                  <a:cubicBezTo>
                    <a:pt x="62" y="430"/>
                    <a:pt x="68" y="423"/>
                    <a:pt x="68" y="412"/>
                  </a:cubicBezTo>
                  <a:cubicBezTo>
                    <a:pt x="69" y="399"/>
                    <a:pt x="62" y="393"/>
                    <a:pt x="50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3DF4C2CD-B501-6AFC-A490-B980E509B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6" y="1658"/>
              <a:ext cx="59" cy="136"/>
            </a:xfrm>
            <a:custGeom>
              <a:avLst/>
              <a:gdLst>
                <a:gd name="T0" fmla="*/ 95 w 144"/>
                <a:gd name="T1" fmla="*/ 161 h 328"/>
                <a:gd name="T2" fmla="*/ 85 w 144"/>
                <a:gd name="T3" fmla="*/ 111 h 328"/>
                <a:gd name="T4" fmla="*/ 54 w 144"/>
                <a:gd name="T5" fmla="*/ 99 h 328"/>
                <a:gd name="T6" fmla="*/ 5 w 144"/>
                <a:gd name="T7" fmla="*/ 50 h 328"/>
                <a:gd name="T8" fmla="*/ 53 w 144"/>
                <a:gd name="T9" fmla="*/ 1 h 328"/>
                <a:gd name="T10" fmla="*/ 103 w 144"/>
                <a:gd name="T11" fmla="*/ 49 h 328"/>
                <a:gd name="T12" fmla="*/ 120 w 144"/>
                <a:gd name="T13" fmla="*/ 84 h 328"/>
                <a:gd name="T14" fmla="*/ 140 w 144"/>
                <a:gd name="T15" fmla="*/ 133 h 328"/>
                <a:gd name="T16" fmla="*/ 140 w 144"/>
                <a:gd name="T17" fmla="*/ 177 h 328"/>
                <a:gd name="T18" fmla="*/ 110 w 144"/>
                <a:gd name="T19" fmla="*/ 251 h 328"/>
                <a:gd name="T20" fmla="*/ 103 w 144"/>
                <a:gd name="T21" fmla="*/ 276 h 328"/>
                <a:gd name="T22" fmla="*/ 65 w 144"/>
                <a:gd name="T23" fmla="*/ 323 h 328"/>
                <a:gd name="T24" fmla="*/ 9 w 144"/>
                <a:gd name="T25" fmla="*/ 295 h 328"/>
                <a:gd name="T26" fmla="*/ 25 w 144"/>
                <a:gd name="T27" fmla="*/ 236 h 328"/>
                <a:gd name="T28" fmla="*/ 51 w 144"/>
                <a:gd name="T29" fmla="*/ 226 h 328"/>
                <a:gd name="T30" fmla="*/ 95 w 144"/>
                <a:gd name="T31" fmla="*/ 178 h 328"/>
                <a:gd name="T32" fmla="*/ 95 w 144"/>
                <a:gd name="T33" fmla="*/ 161 h 328"/>
                <a:gd name="T34" fmla="*/ 61 w 144"/>
                <a:gd name="T35" fmla="*/ 69 h 328"/>
                <a:gd name="T36" fmla="*/ 73 w 144"/>
                <a:gd name="T37" fmla="*/ 50 h 328"/>
                <a:gd name="T38" fmla="*/ 55 w 144"/>
                <a:gd name="T39" fmla="*/ 32 h 328"/>
                <a:gd name="T40" fmla="*/ 35 w 144"/>
                <a:gd name="T41" fmla="*/ 50 h 328"/>
                <a:gd name="T42" fmla="*/ 61 w 144"/>
                <a:gd name="T43" fmla="*/ 69 h 328"/>
                <a:gd name="T44" fmla="*/ 73 w 144"/>
                <a:gd name="T45" fmla="*/ 274 h 328"/>
                <a:gd name="T46" fmla="*/ 54 w 144"/>
                <a:gd name="T47" fmla="*/ 256 h 328"/>
                <a:gd name="T48" fmla="*/ 35 w 144"/>
                <a:gd name="T49" fmla="*/ 275 h 328"/>
                <a:gd name="T50" fmla="*/ 56 w 144"/>
                <a:gd name="T51" fmla="*/ 294 h 328"/>
                <a:gd name="T52" fmla="*/ 73 w 144"/>
                <a:gd name="T53" fmla="*/ 27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328">
                  <a:moveTo>
                    <a:pt x="95" y="161"/>
                  </a:moveTo>
                  <a:cubicBezTo>
                    <a:pt x="92" y="146"/>
                    <a:pt x="103" y="127"/>
                    <a:pt x="85" y="111"/>
                  </a:cubicBezTo>
                  <a:cubicBezTo>
                    <a:pt x="76" y="104"/>
                    <a:pt x="69" y="98"/>
                    <a:pt x="54" y="99"/>
                  </a:cubicBezTo>
                  <a:cubicBezTo>
                    <a:pt x="27" y="101"/>
                    <a:pt x="5" y="77"/>
                    <a:pt x="5" y="50"/>
                  </a:cubicBezTo>
                  <a:cubicBezTo>
                    <a:pt x="5" y="23"/>
                    <a:pt x="27" y="1"/>
                    <a:pt x="53" y="1"/>
                  </a:cubicBezTo>
                  <a:cubicBezTo>
                    <a:pt x="80" y="0"/>
                    <a:pt x="105" y="22"/>
                    <a:pt x="103" y="49"/>
                  </a:cubicBezTo>
                  <a:cubicBezTo>
                    <a:pt x="101" y="66"/>
                    <a:pt x="109" y="76"/>
                    <a:pt x="120" y="84"/>
                  </a:cubicBezTo>
                  <a:cubicBezTo>
                    <a:pt x="136" y="97"/>
                    <a:pt x="142" y="113"/>
                    <a:pt x="140" y="133"/>
                  </a:cubicBezTo>
                  <a:cubicBezTo>
                    <a:pt x="138" y="147"/>
                    <a:pt x="138" y="162"/>
                    <a:pt x="140" y="177"/>
                  </a:cubicBezTo>
                  <a:cubicBezTo>
                    <a:pt x="144" y="207"/>
                    <a:pt x="136" y="233"/>
                    <a:pt x="110" y="251"/>
                  </a:cubicBezTo>
                  <a:cubicBezTo>
                    <a:pt x="100" y="257"/>
                    <a:pt x="103" y="267"/>
                    <a:pt x="103" y="276"/>
                  </a:cubicBezTo>
                  <a:cubicBezTo>
                    <a:pt x="103" y="299"/>
                    <a:pt x="87" y="319"/>
                    <a:pt x="65" y="323"/>
                  </a:cubicBezTo>
                  <a:cubicBezTo>
                    <a:pt x="42" y="328"/>
                    <a:pt x="19" y="317"/>
                    <a:pt x="9" y="295"/>
                  </a:cubicBezTo>
                  <a:cubicBezTo>
                    <a:pt x="0" y="274"/>
                    <a:pt x="7" y="250"/>
                    <a:pt x="25" y="236"/>
                  </a:cubicBezTo>
                  <a:cubicBezTo>
                    <a:pt x="32" y="230"/>
                    <a:pt x="41" y="227"/>
                    <a:pt x="51" y="226"/>
                  </a:cubicBezTo>
                  <a:cubicBezTo>
                    <a:pt x="85" y="224"/>
                    <a:pt x="95" y="213"/>
                    <a:pt x="95" y="178"/>
                  </a:cubicBezTo>
                  <a:cubicBezTo>
                    <a:pt x="95" y="173"/>
                    <a:pt x="95" y="168"/>
                    <a:pt x="95" y="161"/>
                  </a:cubicBezTo>
                  <a:close/>
                  <a:moveTo>
                    <a:pt x="61" y="69"/>
                  </a:moveTo>
                  <a:cubicBezTo>
                    <a:pt x="69" y="70"/>
                    <a:pt x="73" y="61"/>
                    <a:pt x="73" y="50"/>
                  </a:cubicBezTo>
                  <a:cubicBezTo>
                    <a:pt x="73" y="39"/>
                    <a:pt x="67" y="32"/>
                    <a:pt x="55" y="32"/>
                  </a:cubicBezTo>
                  <a:cubicBezTo>
                    <a:pt x="43" y="31"/>
                    <a:pt x="36" y="38"/>
                    <a:pt x="35" y="50"/>
                  </a:cubicBezTo>
                  <a:cubicBezTo>
                    <a:pt x="35" y="62"/>
                    <a:pt x="43" y="69"/>
                    <a:pt x="61" y="69"/>
                  </a:cubicBezTo>
                  <a:close/>
                  <a:moveTo>
                    <a:pt x="73" y="274"/>
                  </a:moveTo>
                  <a:cubicBezTo>
                    <a:pt x="73" y="261"/>
                    <a:pt x="65" y="256"/>
                    <a:pt x="54" y="256"/>
                  </a:cubicBezTo>
                  <a:cubicBezTo>
                    <a:pt x="43" y="257"/>
                    <a:pt x="35" y="264"/>
                    <a:pt x="35" y="275"/>
                  </a:cubicBezTo>
                  <a:cubicBezTo>
                    <a:pt x="36" y="288"/>
                    <a:pt x="44" y="295"/>
                    <a:pt x="56" y="294"/>
                  </a:cubicBezTo>
                  <a:cubicBezTo>
                    <a:pt x="67" y="293"/>
                    <a:pt x="73" y="285"/>
                    <a:pt x="73" y="2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40AFC60C-1379-DE12-22C7-0F17E5786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" y="1602"/>
              <a:ext cx="91" cy="130"/>
            </a:xfrm>
            <a:custGeom>
              <a:avLst/>
              <a:gdLst>
                <a:gd name="T0" fmla="*/ 122 w 222"/>
                <a:gd name="T1" fmla="*/ 261 h 315"/>
                <a:gd name="T2" fmla="*/ 112 w 222"/>
                <a:gd name="T3" fmla="*/ 237 h 315"/>
                <a:gd name="T4" fmla="*/ 50 w 222"/>
                <a:gd name="T5" fmla="*/ 175 h 315"/>
                <a:gd name="T6" fmla="*/ 36 w 222"/>
                <a:gd name="T7" fmla="*/ 142 h 315"/>
                <a:gd name="T8" fmla="*/ 19 w 222"/>
                <a:gd name="T9" fmla="*/ 81 h 315"/>
                <a:gd name="T10" fmla="*/ 29 w 222"/>
                <a:gd name="T11" fmla="*/ 15 h 315"/>
                <a:gd name="T12" fmla="*/ 94 w 222"/>
                <a:gd name="T13" fmla="*/ 20 h 315"/>
                <a:gd name="T14" fmla="*/ 95 w 222"/>
                <a:gd name="T15" fmla="*/ 87 h 315"/>
                <a:gd name="T16" fmla="*/ 97 w 222"/>
                <a:gd name="T17" fmla="*/ 160 h 315"/>
                <a:gd name="T18" fmla="*/ 131 w 222"/>
                <a:gd name="T19" fmla="*/ 194 h 315"/>
                <a:gd name="T20" fmla="*/ 178 w 222"/>
                <a:gd name="T21" fmla="*/ 218 h 315"/>
                <a:gd name="T22" fmla="*/ 220 w 222"/>
                <a:gd name="T23" fmla="*/ 270 h 315"/>
                <a:gd name="T24" fmla="*/ 167 w 222"/>
                <a:gd name="T25" fmla="*/ 314 h 315"/>
                <a:gd name="T26" fmla="*/ 122 w 222"/>
                <a:gd name="T27" fmla="*/ 261 h 315"/>
                <a:gd name="T28" fmla="*/ 58 w 222"/>
                <a:gd name="T29" fmla="*/ 36 h 315"/>
                <a:gd name="T30" fmla="*/ 40 w 222"/>
                <a:gd name="T31" fmla="*/ 54 h 315"/>
                <a:gd name="T32" fmla="*/ 58 w 222"/>
                <a:gd name="T33" fmla="*/ 74 h 315"/>
                <a:gd name="T34" fmla="*/ 78 w 222"/>
                <a:gd name="T35" fmla="*/ 54 h 315"/>
                <a:gd name="T36" fmla="*/ 58 w 222"/>
                <a:gd name="T37" fmla="*/ 36 h 315"/>
                <a:gd name="T38" fmla="*/ 171 w 222"/>
                <a:gd name="T39" fmla="*/ 284 h 315"/>
                <a:gd name="T40" fmla="*/ 190 w 222"/>
                <a:gd name="T41" fmla="*/ 266 h 315"/>
                <a:gd name="T42" fmla="*/ 172 w 222"/>
                <a:gd name="T43" fmla="*/ 246 h 315"/>
                <a:gd name="T44" fmla="*/ 152 w 222"/>
                <a:gd name="T45" fmla="*/ 265 h 315"/>
                <a:gd name="T46" fmla="*/ 171 w 222"/>
                <a:gd name="T47" fmla="*/ 28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2" h="315">
                  <a:moveTo>
                    <a:pt x="122" y="261"/>
                  </a:moveTo>
                  <a:cubicBezTo>
                    <a:pt x="126" y="251"/>
                    <a:pt x="120" y="244"/>
                    <a:pt x="112" y="237"/>
                  </a:cubicBezTo>
                  <a:cubicBezTo>
                    <a:pt x="91" y="216"/>
                    <a:pt x="71" y="195"/>
                    <a:pt x="50" y="175"/>
                  </a:cubicBezTo>
                  <a:cubicBezTo>
                    <a:pt x="40" y="165"/>
                    <a:pt x="36" y="155"/>
                    <a:pt x="36" y="142"/>
                  </a:cubicBezTo>
                  <a:cubicBezTo>
                    <a:pt x="37" y="120"/>
                    <a:pt x="39" y="99"/>
                    <a:pt x="19" y="81"/>
                  </a:cubicBezTo>
                  <a:cubicBezTo>
                    <a:pt x="0" y="64"/>
                    <a:pt x="8" y="31"/>
                    <a:pt x="29" y="15"/>
                  </a:cubicBezTo>
                  <a:cubicBezTo>
                    <a:pt x="49" y="0"/>
                    <a:pt x="76" y="2"/>
                    <a:pt x="94" y="20"/>
                  </a:cubicBezTo>
                  <a:cubicBezTo>
                    <a:pt x="112" y="38"/>
                    <a:pt x="112" y="68"/>
                    <a:pt x="95" y="87"/>
                  </a:cubicBezTo>
                  <a:cubicBezTo>
                    <a:pt x="73" y="112"/>
                    <a:pt x="74" y="137"/>
                    <a:pt x="97" y="160"/>
                  </a:cubicBezTo>
                  <a:cubicBezTo>
                    <a:pt x="109" y="172"/>
                    <a:pt x="120" y="183"/>
                    <a:pt x="131" y="194"/>
                  </a:cubicBezTo>
                  <a:cubicBezTo>
                    <a:pt x="144" y="207"/>
                    <a:pt x="155" y="219"/>
                    <a:pt x="178" y="218"/>
                  </a:cubicBezTo>
                  <a:cubicBezTo>
                    <a:pt x="204" y="216"/>
                    <a:pt x="222" y="243"/>
                    <a:pt x="220" y="270"/>
                  </a:cubicBezTo>
                  <a:cubicBezTo>
                    <a:pt x="217" y="297"/>
                    <a:pt x="195" y="315"/>
                    <a:pt x="167" y="314"/>
                  </a:cubicBezTo>
                  <a:cubicBezTo>
                    <a:pt x="141" y="312"/>
                    <a:pt x="122" y="291"/>
                    <a:pt x="122" y="261"/>
                  </a:cubicBezTo>
                  <a:close/>
                  <a:moveTo>
                    <a:pt x="58" y="36"/>
                  </a:moveTo>
                  <a:cubicBezTo>
                    <a:pt x="47" y="36"/>
                    <a:pt x="40" y="43"/>
                    <a:pt x="40" y="54"/>
                  </a:cubicBezTo>
                  <a:cubicBezTo>
                    <a:pt x="40" y="66"/>
                    <a:pt x="47" y="74"/>
                    <a:pt x="58" y="74"/>
                  </a:cubicBezTo>
                  <a:cubicBezTo>
                    <a:pt x="70" y="74"/>
                    <a:pt x="78" y="66"/>
                    <a:pt x="78" y="54"/>
                  </a:cubicBezTo>
                  <a:cubicBezTo>
                    <a:pt x="77" y="42"/>
                    <a:pt x="70" y="36"/>
                    <a:pt x="58" y="36"/>
                  </a:cubicBezTo>
                  <a:close/>
                  <a:moveTo>
                    <a:pt x="171" y="284"/>
                  </a:moveTo>
                  <a:cubicBezTo>
                    <a:pt x="182" y="283"/>
                    <a:pt x="190" y="277"/>
                    <a:pt x="190" y="266"/>
                  </a:cubicBezTo>
                  <a:cubicBezTo>
                    <a:pt x="191" y="254"/>
                    <a:pt x="183" y="247"/>
                    <a:pt x="172" y="246"/>
                  </a:cubicBezTo>
                  <a:cubicBezTo>
                    <a:pt x="160" y="245"/>
                    <a:pt x="152" y="252"/>
                    <a:pt x="152" y="265"/>
                  </a:cubicBezTo>
                  <a:cubicBezTo>
                    <a:pt x="152" y="276"/>
                    <a:pt x="160" y="282"/>
                    <a:pt x="171" y="2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8" name="Freeform 18">
              <a:extLst>
                <a:ext uri="{FF2B5EF4-FFF2-40B4-BE49-F238E27FC236}">
                  <a16:creationId xmlns:a16="http://schemas.microsoft.com/office/drawing/2014/main" id="{AA25BD01-DF29-C59C-B5E8-A4F283B09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800"/>
              <a:ext cx="70" cy="130"/>
            </a:xfrm>
            <a:custGeom>
              <a:avLst/>
              <a:gdLst>
                <a:gd name="T0" fmla="*/ 134 w 168"/>
                <a:gd name="T1" fmla="*/ 160 h 314"/>
                <a:gd name="T2" fmla="*/ 134 w 168"/>
                <a:gd name="T3" fmla="*/ 190 h 314"/>
                <a:gd name="T4" fmla="*/ 148 w 168"/>
                <a:gd name="T5" fmla="*/ 228 h 314"/>
                <a:gd name="T6" fmla="*/ 147 w 168"/>
                <a:gd name="T7" fmla="*/ 296 h 314"/>
                <a:gd name="T8" fmla="*/ 77 w 168"/>
                <a:gd name="T9" fmla="*/ 294 h 314"/>
                <a:gd name="T10" fmla="*/ 78 w 168"/>
                <a:gd name="T11" fmla="*/ 226 h 314"/>
                <a:gd name="T12" fmla="*/ 91 w 168"/>
                <a:gd name="T13" fmla="*/ 194 h 314"/>
                <a:gd name="T14" fmla="*/ 91 w 168"/>
                <a:gd name="T15" fmla="*/ 146 h 314"/>
                <a:gd name="T16" fmla="*/ 73 w 168"/>
                <a:gd name="T17" fmla="*/ 104 h 314"/>
                <a:gd name="T18" fmla="*/ 56 w 168"/>
                <a:gd name="T19" fmla="*/ 99 h 314"/>
                <a:gd name="T20" fmla="*/ 0 w 168"/>
                <a:gd name="T21" fmla="*/ 52 h 314"/>
                <a:gd name="T22" fmla="*/ 50 w 168"/>
                <a:gd name="T23" fmla="*/ 0 h 314"/>
                <a:gd name="T24" fmla="*/ 98 w 168"/>
                <a:gd name="T25" fmla="*/ 55 h 314"/>
                <a:gd name="T26" fmla="*/ 103 w 168"/>
                <a:gd name="T27" fmla="*/ 72 h 314"/>
                <a:gd name="T28" fmla="*/ 134 w 168"/>
                <a:gd name="T29" fmla="*/ 160 h 314"/>
                <a:gd name="T30" fmla="*/ 53 w 168"/>
                <a:gd name="T31" fmla="*/ 69 h 314"/>
                <a:gd name="T32" fmla="*/ 68 w 168"/>
                <a:gd name="T33" fmla="*/ 51 h 314"/>
                <a:gd name="T34" fmla="*/ 51 w 168"/>
                <a:gd name="T35" fmla="*/ 31 h 314"/>
                <a:gd name="T36" fmla="*/ 30 w 168"/>
                <a:gd name="T37" fmla="*/ 50 h 314"/>
                <a:gd name="T38" fmla="*/ 53 w 168"/>
                <a:gd name="T39" fmla="*/ 69 h 314"/>
                <a:gd name="T40" fmla="*/ 132 w 168"/>
                <a:gd name="T41" fmla="*/ 260 h 314"/>
                <a:gd name="T42" fmla="*/ 113 w 168"/>
                <a:gd name="T43" fmla="*/ 241 h 314"/>
                <a:gd name="T44" fmla="*/ 94 w 168"/>
                <a:gd name="T45" fmla="*/ 262 h 314"/>
                <a:gd name="T46" fmla="*/ 114 w 168"/>
                <a:gd name="T47" fmla="*/ 279 h 314"/>
                <a:gd name="T48" fmla="*/ 132 w 168"/>
                <a:gd name="T49" fmla="*/ 26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8" h="314">
                  <a:moveTo>
                    <a:pt x="134" y="160"/>
                  </a:moveTo>
                  <a:cubicBezTo>
                    <a:pt x="134" y="170"/>
                    <a:pt x="134" y="180"/>
                    <a:pt x="134" y="190"/>
                  </a:cubicBezTo>
                  <a:cubicBezTo>
                    <a:pt x="134" y="204"/>
                    <a:pt x="134" y="216"/>
                    <a:pt x="148" y="228"/>
                  </a:cubicBezTo>
                  <a:cubicBezTo>
                    <a:pt x="168" y="245"/>
                    <a:pt x="166" y="277"/>
                    <a:pt x="147" y="296"/>
                  </a:cubicBezTo>
                  <a:cubicBezTo>
                    <a:pt x="128" y="314"/>
                    <a:pt x="96" y="314"/>
                    <a:pt x="77" y="294"/>
                  </a:cubicBezTo>
                  <a:cubicBezTo>
                    <a:pt x="59" y="276"/>
                    <a:pt x="58" y="243"/>
                    <a:pt x="78" y="226"/>
                  </a:cubicBezTo>
                  <a:cubicBezTo>
                    <a:pt x="90" y="217"/>
                    <a:pt x="91" y="206"/>
                    <a:pt x="91" y="194"/>
                  </a:cubicBezTo>
                  <a:cubicBezTo>
                    <a:pt x="90" y="178"/>
                    <a:pt x="89" y="162"/>
                    <a:pt x="91" y="146"/>
                  </a:cubicBezTo>
                  <a:cubicBezTo>
                    <a:pt x="93" y="128"/>
                    <a:pt x="86" y="115"/>
                    <a:pt x="73" y="104"/>
                  </a:cubicBezTo>
                  <a:cubicBezTo>
                    <a:pt x="68" y="100"/>
                    <a:pt x="63" y="98"/>
                    <a:pt x="56" y="99"/>
                  </a:cubicBezTo>
                  <a:cubicBezTo>
                    <a:pt x="25" y="101"/>
                    <a:pt x="1" y="81"/>
                    <a:pt x="0" y="52"/>
                  </a:cubicBezTo>
                  <a:cubicBezTo>
                    <a:pt x="0" y="24"/>
                    <a:pt x="22" y="0"/>
                    <a:pt x="50" y="0"/>
                  </a:cubicBezTo>
                  <a:cubicBezTo>
                    <a:pt x="78" y="1"/>
                    <a:pt x="99" y="24"/>
                    <a:pt x="98" y="55"/>
                  </a:cubicBezTo>
                  <a:cubicBezTo>
                    <a:pt x="97" y="61"/>
                    <a:pt x="96" y="68"/>
                    <a:pt x="103" y="72"/>
                  </a:cubicBezTo>
                  <a:cubicBezTo>
                    <a:pt x="135" y="94"/>
                    <a:pt x="139" y="125"/>
                    <a:pt x="134" y="160"/>
                  </a:cubicBezTo>
                  <a:close/>
                  <a:moveTo>
                    <a:pt x="53" y="69"/>
                  </a:moveTo>
                  <a:cubicBezTo>
                    <a:pt x="62" y="70"/>
                    <a:pt x="68" y="63"/>
                    <a:pt x="68" y="51"/>
                  </a:cubicBezTo>
                  <a:cubicBezTo>
                    <a:pt x="69" y="40"/>
                    <a:pt x="63" y="32"/>
                    <a:pt x="51" y="31"/>
                  </a:cubicBezTo>
                  <a:cubicBezTo>
                    <a:pt x="38" y="30"/>
                    <a:pt x="31" y="38"/>
                    <a:pt x="30" y="50"/>
                  </a:cubicBezTo>
                  <a:cubicBezTo>
                    <a:pt x="30" y="61"/>
                    <a:pt x="37" y="68"/>
                    <a:pt x="53" y="69"/>
                  </a:cubicBezTo>
                  <a:close/>
                  <a:moveTo>
                    <a:pt x="132" y="260"/>
                  </a:moveTo>
                  <a:cubicBezTo>
                    <a:pt x="130" y="248"/>
                    <a:pt x="123" y="240"/>
                    <a:pt x="113" y="241"/>
                  </a:cubicBezTo>
                  <a:cubicBezTo>
                    <a:pt x="101" y="241"/>
                    <a:pt x="93" y="249"/>
                    <a:pt x="94" y="262"/>
                  </a:cubicBezTo>
                  <a:cubicBezTo>
                    <a:pt x="95" y="273"/>
                    <a:pt x="102" y="280"/>
                    <a:pt x="114" y="279"/>
                  </a:cubicBezTo>
                  <a:cubicBezTo>
                    <a:pt x="125" y="279"/>
                    <a:pt x="131" y="271"/>
                    <a:pt x="132" y="2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9" name="Freeform 19">
              <a:extLst>
                <a:ext uri="{FF2B5EF4-FFF2-40B4-BE49-F238E27FC236}">
                  <a16:creationId xmlns:a16="http://schemas.microsoft.com/office/drawing/2014/main" id="{48EA034B-0928-01B5-BAC1-6DE1D52D8C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9" y="1456"/>
              <a:ext cx="95" cy="94"/>
            </a:xfrm>
            <a:custGeom>
              <a:avLst/>
              <a:gdLst>
                <a:gd name="T0" fmla="*/ 173 w 228"/>
                <a:gd name="T1" fmla="*/ 99 h 228"/>
                <a:gd name="T2" fmla="*/ 150 w 228"/>
                <a:gd name="T3" fmla="*/ 109 h 228"/>
                <a:gd name="T4" fmla="*/ 121 w 228"/>
                <a:gd name="T5" fmla="*/ 138 h 228"/>
                <a:gd name="T6" fmla="*/ 99 w 228"/>
                <a:gd name="T7" fmla="*/ 181 h 228"/>
                <a:gd name="T8" fmla="*/ 48 w 228"/>
                <a:gd name="T9" fmla="*/ 226 h 228"/>
                <a:gd name="T10" fmla="*/ 2 w 228"/>
                <a:gd name="T11" fmla="*/ 174 h 228"/>
                <a:gd name="T12" fmla="*/ 55 w 228"/>
                <a:gd name="T13" fmla="*/ 128 h 228"/>
                <a:gd name="T14" fmla="*/ 79 w 228"/>
                <a:gd name="T15" fmla="*/ 119 h 228"/>
                <a:gd name="T16" fmla="*/ 108 w 228"/>
                <a:gd name="T17" fmla="*/ 89 h 228"/>
                <a:gd name="T18" fmla="*/ 130 w 228"/>
                <a:gd name="T19" fmla="*/ 44 h 228"/>
                <a:gd name="T20" fmla="*/ 181 w 228"/>
                <a:gd name="T21" fmla="*/ 1 h 228"/>
                <a:gd name="T22" fmla="*/ 227 w 228"/>
                <a:gd name="T23" fmla="*/ 53 h 228"/>
                <a:gd name="T24" fmla="*/ 173 w 228"/>
                <a:gd name="T25" fmla="*/ 99 h 228"/>
                <a:gd name="T26" fmla="*/ 159 w 228"/>
                <a:gd name="T27" fmla="*/ 49 h 228"/>
                <a:gd name="T28" fmla="*/ 177 w 228"/>
                <a:gd name="T29" fmla="*/ 69 h 228"/>
                <a:gd name="T30" fmla="*/ 197 w 228"/>
                <a:gd name="T31" fmla="*/ 49 h 228"/>
                <a:gd name="T32" fmla="*/ 177 w 228"/>
                <a:gd name="T33" fmla="*/ 31 h 228"/>
                <a:gd name="T34" fmla="*/ 159 w 228"/>
                <a:gd name="T35" fmla="*/ 49 h 228"/>
                <a:gd name="T36" fmla="*/ 52 w 228"/>
                <a:gd name="T37" fmla="*/ 158 h 228"/>
                <a:gd name="T38" fmla="*/ 33 w 228"/>
                <a:gd name="T39" fmla="*/ 176 h 228"/>
                <a:gd name="T40" fmla="*/ 51 w 228"/>
                <a:gd name="T41" fmla="*/ 195 h 228"/>
                <a:gd name="T42" fmla="*/ 70 w 228"/>
                <a:gd name="T43" fmla="*/ 177 h 228"/>
                <a:gd name="T44" fmla="*/ 52 w 228"/>
                <a:gd name="T45" fmla="*/ 15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" h="228">
                  <a:moveTo>
                    <a:pt x="173" y="99"/>
                  </a:moveTo>
                  <a:cubicBezTo>
                    <a:pt x="163" y="95"/>
                    <a:pt x="157" y="102"/>
                    <a:pt x="150" y="109"/>
                  </a:cubicBezTo>
                  <a:cubicBezTo>
                    <a:pt x="141" y="119"/>
                    <a:pt x="130" y="128"/>
                    <a:pt x="121" y="138"/>
                  </a:cubicBezTo>
                  <a:cubicBezTo>
                    <a:pt x="109" y="150"/>
                    <a:pt x="97" y="160"/>
                    <a:pt x="99" y="181"/>
                  </a:cubicBezTo>
                  <a:cubicBezTo>
                    <a:pt x="101" y="208"/>
                    <a:pt x="74" y="228"/>
                    <a:pt x="48" y="226"/>
                  </a:cubicBezTo>
                  <a:cubicBezTo>
                    <a:pt x="21" y="225"/>
                    <a:pt x="0" y="201"/>
                    <a:pt x="2" y="174"/>
                  </a:cubicBezTo>
                  <a:cubicBezTo>
                    <a:pt x="4" y="147"/>
                    <a:pt x="27" y="125"/>
                    <a:pt x="55" y="128"/>
                  </a:cubicBezTo>
                  <a:cubicBezTo>
                    <a:pt x="66" y="129"/>
                    <a:pt x="72" y="126"/>
                    <a:pt x="79" y="119"/>
                  </a:cubicBezTo>
                  <a:cubicBezTo>
                    <a:pt x="88" y="109"/>
                    <a:pt x="98" y="99"/>
                    <a:pt x="108" y="89"/>
                  </a:cubicBezTo>
                  <a:cubicBezTo>
                    <a:pt x="122" y="77"/>
                    <a:pt x="131" y="65"/>
                    <a:pt x="130" y="44"/>
                  </a:cubicBezTo>
                  <a:cubicBezTo>
                    <a:pt x="129" y="19"/>
                    <a:pt x="155" y="0"/>
                    <a:pt x="181" y="1"/>
                  </a:cubicBezTo>
                  <a:cubicBezTo>
                    <a:pt x="208" y="3"/>
                    <a:pt x="228" y="25"/>
                    <a:pt x="227" y="53"/>
                  </a:cubicBezTo>
                  <a:cubicBezTo>
                    <a:pt x="225" y="81"/>
                    <a:pt x="204" y="100"/>
                    <a:pt x="173" y="99"/>
                  </a:cubicBezTo>
                  <a:close/>
                  <a:moveTo>
                    <a:pt x="159" y="49"/>
                  </a:moveTo>
                  <a:cubicBezTo>
                    <a:pt x="159" y="62"/>
                    <a:pt x="165" y="69"/>
                    <a:pt x="177" y="69"/>
                  </a:cubicBezTo>
                  <a:cubicBezTo>
                    <a:pt x="189" y="69"/>
                    <a:pt x="198" y="62"/>
                    <a:pt x="197" y="49"/>
                  </a:cubicBezTo>
                  <a:cubicBezTo>
                    <a:pt x="196" y="38"/>
                    <a:pt x="189" y="31"/>
                    <a:pt x="177" y="31"/>
                  </a:cubicBezTo>
                  <a:cubicBezTo>
                    <a:pt x="166" y="32"/>
                    <a:pt x="160" y="40"/>
                    <a:pt x="159" y="49"/>
                  </a:cubicBezTo>
                  <a:close/>
                  <a:moveTo>
                    <a:pt x="52" y="158"/>
                  </a:moveTo>
                  <a:cubicBezTo>
                    <a:pt x="40" y="159"/>
                    <a:pt x="33" y="165"/>
                    <a:pt x="33" y="176"/>
                  </a:cubicBezTo>
                  <a:cubicBezTo>
                    <a:pt x="32" y="188"/>
                    <a:pt x="39" y="195"/>
                    <a:pt x="51" y="195"/>
                  </a:cubicBezTo>
                  <a:cubicBezTo>
                    <a:pt x="63" y="196"/>
                    <a:pt x="70" y="189"/>
                    <a:pt x="70" y="177"/>
                  </a:cubicBezTo>
                  <a:cubicBezTo>
                    <a:pt x="70" y="165"/>
                    <a:pt x="65" y="158"/>
                    <a:pt x="52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7E4D3A9-0A26-F98F-36BD-DC87BFC7C473}"/>
              </a:ext>
            </a:extLst>
          </p:cNvPr>
          <p:cNvGrpSpPr/>
          <p:nvPr/>
        </p:nvGrpSpPr>
        <p:grpSpPr>
          <a:xfrm>
            <a:off x="1490902" y="3601768"/>
            <a:ext cx="546504" cy="845862"/>
            <a:chOff x="2446713" y="2893152"/>
            <a:chExt cx="385857" cy="597217"/>
          </a:xfrm>
          <a:solidFill>
            <a:srgbClr val="8C0073"/>
          </a:solidFill>
        </p:grpSpPr>
        <p:sp>
          <p:nvSpPr>
            <p:cNvPr id="170" name="Freeform 19">
              <a:extLst>
                <a:ext uri="{FF2B5EF4-FFF2-40B4-BE49-F238E27FC236}">
                  <a16:creationId xmlns:a16="http://schemas.microsoft.com/office/drawing/2014/main" id="{04EDFD53-F01D-28AB-D871-97DB1FE79E54}"/>
                </a:ext>
              </a:extLst>
            </p:cNvPr>
            <p:cNvSpPr>
              <a:spLocks/>
            </p:cNvSpPr>
            <p:nvPr/>
          </p:nvSpPr>
          <p:spPr bwMode="gray">
            <a:xfrm>
              <a:off x="2446713" y="3114885"/>
              <a:ext cx="385857" cy="46676"/>
            </a:xfrm>
            <a:custGeom>
              <a:avLst/>
              <a:gdLst>
                <a:gd name="T0" fmla="*/ 217 w 225"/>
                <a:gd name="T1" fmla="*/ 1 h 27"/>
                <a:gd name="T2" fmla="*/ 8 w 225"/>
                <a:gd name="T3" fmla="*/ 0 h 27"/>
                <a:gd name="T4" fmla="*/ 0 w 225"/>
                <a:gd name="T5" fmla="*/ 8 h 27"/>
                <a:gd name="T6" fmla="*/ 0 w 225"/>
                <a:gd name="T7" fmla="*/ 18 h 27"/>
                <a:gd name="T8" fmla="*/ 8 w 225"/>
                <a:gd name="T9" fmla="*/ 26 h 27"/>
                <a:gd name="T10" fmla="*/ 216 w 225"/>
                <a:gd name="T11" fmla="*/ 27 h 27"/>
                <a:gd name="T12" fmla="*/ 224 w 225"/>
                <a:gd name="T13" fmla="*/ 19 h 27"/>
                <a:gd name="T14" fmla="*/ 224 w 225"/>
                <a:gd name="T15" fmla="*/ 9 h 27"/>
                <a:gd name="T16" fmla="*/ 217 w 225"/>
                <a:gd name="T17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7">
                  <a:moveTo>
                    <a:pt x="217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3"/>
                    <a:pt x="4" y="26"/>
                    <a:pt x="8" y="26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21" y="27"/>
                    <a:pt x="224" y="24"/>
                    <a:pt x="224" y="19"/>
                  </a:cubicBezTo>
                  <a:cubicBezTo>
                    <a:pt x="224" y="9"/>
                    <a:pt x="224" y="9"/>
                    <a:pt x="224" y="9"/>
                  </a:cubicBezTo>
                  <a:cubicBezTo>
                    <a:pt x="225" y="5"/>
                    <a:pt x="221" y="1"/>
                    <a:pt x="2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78" tIns="47889" rIns="95778" bIns="47889" numCol="1" anchor="t" anchorCtr="0" compatLnSpc="1">
              <a:prstTxWarp prst="textNoShape">
                <a:avLst/>
              </a:prstTxWarp>
            </a:bodyPr>
            <a:lstStyle/>
            <a:p>
              <a:endParaRPr lang="de-DE" sz="943" dirty="0">
                <a:solidFill>
                  <a:srgbClr val="C00000"/>
                </a:solidFill>
              </a:endParaRP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ABEBE412-911C-3214-0D8A-7B7FC24E8711}"/>
                </a:ext>
              </a:extLst>
            </p:cNvPr>
            <p:cNvGrpSpPr/>
            <p:nvPr/>
          </p:nvGrpSpPr>
          <p:grpSpPr>
            <a:xfrm>
              <a:off x="2472539" y="2893152"/>
              <a:ext cx="344367" cy="597217"/>
              <a:chOff x="2540870" y="2630615"/>
              <a:chExt cx="344367" cy="597217"/>
            </a:xfrm>
            <a:grpFill/>
          </p:grpSpPr>
          <p:sp>
            <p:nvSpPr>
              <p:cNvPr id="172" name="Freeform 21">
                <a:extLst>
                  <a:ext uri="{FF2B5EF4-FFF2-40B4-BE49-F238E27FC236}">
                    <a16:creationId xmlns:a16="http://schemas.microsoft.com/office/drawing/2014/main" id="{D53C2773-D21D-D82F-E8B9-F682EBAE1A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40870" y="2910434"/>
                <a:ext cx="344367" cy="317398"/>
              </a:xfrm>
              <a:custGeom>
                <a:avLst/>
                <a:gdLst>
                  <a:gd name="T0" fmla="*/ 58 w 332"/>
                  <a:gd name="T1" fmla="*/ 0 h 306"/>
                  <a:gd name="T2" fmla="*/ 122 w 332"/>
                  <a:gd name="T3" fmla="*/ 94 h 306"/>
                  <a:gd name="T4" fmla="*/ 107 w 332"/>
                  <a:gd name="T5" fmla="*/ 104 h 306"/>
                  <a:gd name="T6" fmla="*/ 38 w 332"/>
                  <a:gd name="T7" fmla="*/ 0 h 306"/>
                  <a:gd name="T8" fmla="*/ 0 w 332"/>
                  <a:gd name="T9" fmla="*/ 0 h 306"/>
                  <a:gd name="T10" fmla="*/ 121 w 332"/>
                  <a:gd name="T11" fmla="*/ 179 h 306"/>
                  <a:gd name="T12" fmla="*/ 122 w 332"/>
                  <a:gd name="T13" fmla="*/ 179 h 306"/>
                  <a:gd name="T14" fmla="*/ 122 w 332"/>
                  <a:gd name="T15" fmla="*/ 266 h 306"/>
                  <a:gd name="T16" fmla="*/ 210 w 332"/>
                  <a:gd name="T17" fmla="*/ 306 h 306"/>
                  <a:gd name="T18" fmla="*/ 210 w 332"/>
                  <a:gd name="T19" fmla="*/ 179 h 306"/>
                  <a:gd name="T20" fmla="*/ 332 w 332"/>
                  <a:gd name="T21" fmla="*/ 0 h 306"/>
                  <a:gd name="T22" fmla="*/ 58 w 332"/>
                  <a:gd name="T2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2" h="306">
                    <a:moveTo>
                      <a:pt x="58" y="0"/>
                    </a:moveTo>
                    <a:lnTo>
                      <a:pt x="122" y="94"/>
                    </a:lnTo>
                    <a:lnTo>
                      <a:pt x="107" y="104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121" y="179"/>
                    </a:lnTo>
                    <a:lnTo>
                      <a:pt x="122" y="179"/>
                    </a:lnTo>
                    <a:lnTo>
                      <a:pt x="122" y="266"/>
                    </a:lnTo>
                    <a:lnTo>
                      <a:pt x="210" y="306"/>
                    </a:lnTo>
                    <a:lnTo>
                      <a:pt x="210" y="179"/>
                    </a:lnTo>
                    <a:lnTo>
                      <a:pt x="332" y="0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4CA5C4B-4A7B-954B-A88F-3E862299DFFF}"/>
                  </a:ext>
                </a:extLst>
              </p:cNvPr>
              <p:cNvSpPr txBox="1"/>
              <p:nvPr/>
            </p:nvSpPr>
            <p:spPr bwMode="gray">
              <a:xfrm>
                <a:off x="2559906" y="2630615"/>
                <a:ext cx="296409" cy="2173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1101001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0001010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0110100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1011001</a:t>
                </a: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E10833BA-093C-C968-2C75-CD9FEAF0B078}"/>
              </a:ext>
            </a:extLst>
          </p:cNvPr>
          <p:cNvGrpSpPr/>
          <p:nvPr/>
        </p:nvGrpSpPr>
        <p:grpSpPr>
          <a:xfrm>
            <a:off x="7809534" y="3692756"/>
            <a:ext cx="965991" cy="658630"/>
            <a:chOff x="7313489" y="3043390"/>
            <a:chExt cx="792000" cy="540000"/>
          </a:xfrm>
          <a:solidFill>
            <a:srgbClr val="D16301"/>
          </a:solidFill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AEFC579-CDB6-72D0-0FD2-472E707B1E10}"/>
                </a:ext>
              </a:extLst>
            </p:cNvPr>
            <p:cNvGrpSpPr/>
            <p:nvPr/>
          </p:nvGrpSpPr>
          <p:grpSpPr>
            <a:xfrm>
              <a:off x="7433959" y="3056702"/>
              <a:ext cx="466128" cy="418354"/>
              <a:chOff x="6864067" y="6318804"/>
              <a:chExt cx="1075973" cy="965695"/>
            </a:xfrm>
            <a:grpFill/>
          </p:grpSpPr>
          <p:sp>
            <p:nvSpPr>
              <p:cNvPr id="167" name="Freeform 10">
                <a:extLst>
                  <a:ext uri="{FF2B5EF4-FFF2-40B4-BE49-F238E27FC236}">
                    <a16:creationId xmlns:a16="http://schemas.microsoft.com/office/drawing/2014/main" id="{81811932-C6C0-50C1-2B96-5DC6CE292673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448373" y="6742855"/>
                <a:ext cx="491667" cy="541644"/>
              </a:xfrm>
              <a:custGeom>
                <a:avLst/>
                <a:gdLst>
                  <a:gd name="T0" fmla="*/ 187 w 194"/>
                  <a:gd name="T1" fmla="*/ 182 h 213"/>
                  <a:gd name="T2" fmla="*/ 138 w 194"/>
                  <a:gd name="T3" fmla="*/ 123 h 213"/>
                  <a:gd name="T4" fmla="*/ 153 w 194"/>
                  <a:gd name="T5" fmla="*/ 85 h 213"/>
                  <a:gd name="T6" fmla="*/ 86 w 194"/>
                  <a:gd name="T7" fmla="*/ 4 h 213"/>
                  <a:gd name="T8" fmla="*/ 4 w 194"/>
                  <a:gd name="T9" fmla="*/ 70 h 213"/>
                  <a:gd name="T10" fmla="*/ 71 w 194"/>
                  <a:gd name="T11" fmla="*/ 151 h 213"/>
                  <a:gd name="T12" fmla="*/ 109 w 194"/>
                  <a:gd name="T13" fmla="*/ 144 h 213"/>
                  <a:gd name="T14" fmla="*/ 160 w 194"/>
                  <a:gd name="T15" fmla="*/ 204 h 213"/>
                  <a:gd name="T16" fmla="*/ 185 w 194"/>
                  <a:gd name="T17" fmla="*/ 206 h 213"/>
                  <a:gd name="T18" fmla="*/ 187 w 194"/>
                  <a:gd name="T19" fmla="*/ 182 h 213"/>
                  <a:gd name="T20" fmla="*/ 123 w 194"/>
                  <a:gd name="T21" fmla="*/ 82 h 213"/>
                  <a:gd name="T22" fmla="*/ 75 w 194"/>
                  <a:gd name="T23" fmla="*/ 121 h 213"/>
                  <a:gd name="T24" fmla="*/ 35 w 194"/>
                  <a:gd name="T25" fmla="*/ 73 h 213"/>
                  <a:gd name="T26" fmla="*/ 83 w 194"/>
                  <a:gd name="T27" fmla="*/ 34 h 213"/>
                  <a:gd name="T28" fmla="*/ 123 w 194"/>
                  <a:gd name="T29" fmla="*/ 8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4" h="213">
                    <a:moveTo>
                      <a:pt x="187" y="182"/>
                    </a:moveTo>
                    <a:cubicBezTo>
                      <a:pt x="138" y="123"/>
                      <a:pt x="138" y="123"/>
                      <a:pt x="138" y="123"/>
                    </a:cubicBezTo>
                    <a:cubicBezTo>
                      <a:pt x="146" y="112"/>
                      <a:pt x="151" y="99"/>
                      <a:pt x="153" y="85"/>
                    </a:cubicBezTo>
                    <a:cubicBezTo>
                      <a:pt x="157" y="44"/>
                      <a:pt x="127" y="8"/>
                      <a:pt x="86" y="4"/>
                    </a:cubicBezTo>
                    <a:cubicBezTo>
                      <a:pt x="45" y="0"/>
                      <a:pt x="9" y="29"/>
                      <a:pt x="4" y="70"/>
                    </a:cubicBezTo>
                    <a:cubicBezTo>
                      <a:pt x="0" y="110"/>
                      <a:pt x="30" y="147"/>
                      <a:pt x="71" y="151"/>
                    </a:cubicBezTo>
                    <a:cubicBezTo>
                      <a:pt x="84" y="152"/>
                      <a:pt x="98" y="150"/>
                      <a:pt x="109" y="14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166" y="211"/>
                      <a:pt x="178" y="213"/>
                      <a:pt x="185" y="206"/>
                    </a:cubicBezTo>
                    <a:cubicBezTo>
                      <a:pt x="193" y="200"/>
                      <a:pt x="194" y="189"/>
                      <a:pt x="187" y="182"/>
                    </a:cubicBezTo>
                    <a:close/>
                    <a:moveTo>
                      <a:pt x="123" y="82"/>
                    </a:moveTo>
                    <a:cubicBezTo>
                      <a:pt x="120" y="106"/>
                      <a:pt x="99" y="123"/>
                      <a:pt x="75" y="121"/>
                    </a:cubicBezTo>
                    <a:cubicBezTo>
                      <a:pt x="50" y="118"/>
                      <a:pt x="32" y="97"/>
                      <a:pt x="35" y="73"/>
                    </a:cubicBezTo>
                    <a:cubicBezTo>
                      <a:pt x="37" y="49"/>
                      <a:pt x="59" y="31"/>
                      <a:pt x="83" y="34"/>
                    </a:cubicBezTo>
                    <a:cubicBezTo>
                      <a:pt x="108" y="36"/>
                      <a:pt x="126" y="57"/>
                      <a:pt x="123" y="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00000"/>
                  </a:lnSpc>
                </a:pPr>
                <a:endParaRPr lang="en-US" sz="1400">
                  <a:solidFill>
                    <a:srgbClr val="35588E"/>
                  </a:solidFill>
                  <a:latin typeface="Avenir Light" panose="020B0402020203020204" pitchFamily="34" charset="77"/>
                </a:endParaRPr>
              </a:p>
            </p:txBody>
          </p:sp>
          <p:sp>
            <p:nvSpPr>
              <p:cNvPr id="168" name="Freeform 5">
                <a:extLst>
                  <a:ext uri="{FF2B5EF4-FFF2-40B4-BE49-F238E27FC236}">
                    <a16:creationId xmlns:a16="http://schemas.microsoft.com/office/drawing/2014/main" id="{97C732A8-CD18-FDD9-6B15-A33EBED06A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864067" y="6318804"/>
                <a:ext cx="901402" cy="748320"/>
              </a:xfrm>
              <a:custGeom>
                <a:avLst/>
                <a:gdLst>
                  <a:gd name="T0" fmla="*/ 300 w 304"/>
                  <a:gd name="T1" fmla="*/ 4 h 251"/>
                  <a:gd name="T2" fmla="*/ 298 w 304"/>
                  <a:gd name="T3" fmla="*/ 1 h 251"/>
                  <a:gd name="T4" fmla="*/ 294 w 304"/>
                  <a:gd name="T5" fmla="*/ 0 h 251"/>
                  <a:gd name="T6" fmla="*/ 244 w 304"/>
                  <a:gd name="T7" fmla="*/ 8 h 251"/>
                  <a:gd name="T8" fmla="*/ 238 w 304"/>
                  <a:gd name="T9" fmla="*/ 12 h 251"/>
                  <a:gd name="T10" fmla="*/ 239 w 304"/>
                  <a:gd name="T11" fmla="*/ 17 h 251"/>
                  <a:gd name="T12" fmla="*/ 259 w 304"/>
                  <a:gd name="T13" fmla="*/ 33 h 251"/>
                  <a:gd name="T14" fmla="*/ 262 w 304"/>
                  <a:gd name="T15" fmla="*/ 35 h 251"/>
                  <a:gd name="T16" fmla="*/ 138 w 304"/>
                  <a:gd name="T17" fmla="*/ 209 h 251"/>
                  <a:gd name="T18" fmla="*/ 133 w 304"/>
                  <a:gd name="T19" fmla="*/ 208 h 251"/>
                  <a:gd name="T20" fmla="*/ 128 w 304"/>
                  <a:gd name="T21" fmla="*/ 208 h 251"/>
                  <a:gd name="T22" fmla="*/ 93 w 304"/>
                  <a:gd name="T23" fmla="*/ 161 h 251"/>
                  <a:gd name="T24" fmla="*/ 94 w 304"/>
                  <a:gd name="T25" fmla="*/ 155 h 251"/>
                  <a:gd name="T26" fmla="*/ 77 w 304"/>
                  <a:gd name="T27" fmla="*/ 139 h 251"/>
                  <a:gd name="T28" fmla="*/ 60 w 304"/>
                  <a:gd name="T29" fmla="*/ 155 h 251"/>
                  <a:gd name="T30" fmla="*/ 61 w 304"/>
                  <a:gd name="T31" fmla="*/ 161 h 251"/>
                  <a:gd name="T32" fmla="*/ 19 w 304"/>
                  <a:gd name="T33" fmla="*/ 218 h 251"/>
                  <a:gd name="T34" fmla="*/ 16 w 304"/>
                  <a:gd name="T35" fmla="*/ 218 h 251"/>
                  <a:gd name="T36" fmla="*/ 0 w 304"/>
                  <a:gd name="T37" fmla="*/ 235 h 251"/>
                  <a:gd name="T38" fmla="*/ 16 w 304"/>
                  <a:gd name="T39" fmla="*/ 251 h 251"/>
                  <a:gd name="T40" fmla="*/ 33 w 304"/>
                  <a:gd name="T41" fmla="*/ 235 h 251"/>
                  <a:gd name="T42" fmla="*/ 31 w 304"/>
                  <a:gd name="T43" fmla="*/ 228 h 251"/>
                  <a:gd name="T44" fmla="*/ 73 w 304"/>
                  <a:gd name="T45" fmla="*/ 172 h 251"/>
                  <a:gd name="T46" fmla="*/ 77 w 304"/>
                  <a:gd name="T47" fmla="*/ 172 h 251"/>
                  <a:gd name="T48" fmla="*/ 81 w 304"/>
                  <a:gd name="T49" fmla="*/ 172 h 251"/>
                  <a:gd name="T50" fmla="*/ 117 w 304"/>
                  <a:gd name="T51" fmla="*/ 220 h 251"/>
                  <a:gd name="T52" fmla="*/ 116 w 304"/>
                  <a:gd name="T53" fmla="*/ 224 h 251"/>
                  <a:gd name="T54" fmla="*/ 132 w 304"/>
                  <a:gd name="T55" fmla="*/ 241 h 251"/>
                  <a:gd name="T56" fmla="*/ 133 w 304"/>
                  <a:gd name="T57" fmla="*/ 242 h 251"/>
                  <a:gd name="T58" fmla="*/ 134 w 304"/>
                  <a:gd name="T59" fmla="*/ 241 h 251"/>
                  <a:gd name="T60" fmla="*/ 150 w 304"/>
                  <a:gd name="T61" fmla="*/ 224 h 251"/>
                  <a:gd name="T62" fmla="*/ 149 w 304"/>
                  <a:gd name="T63" fmla="*/ 220 h 251"/>
                  <a:gd name="T64" fmla="*/ 275 w 304"/>
                  <a:gd name="T65" fmla="*/ 45 h 251"/>
                  <a:gd name="T66" fmla="*/ 278 w 304"/>
                  <a:gd name="T67" fmla="*/ 47 h 251"/>
                  <a:gd name="T68" fmla="*/ 295 w 304"/>
                  <a:gd name="T69" fmla="*/ 60 h 251"/>
                  <a:gd name="T70" fmla="*/ 295 w 304"/>
                  <a:gd name="T71" fmla="*/ 60 h 251"/>
                  <a:gd name="T72" fmla="*/ 295 w 304"/>
                  <a:gd name="T73" fmla="*/ 61 h 251"/>
                  <a:gd name="T74" fmla="*/ 295 w 304"/>
                  <a:gd name="T75" fmla="*/ 61 h 251"/>
                  <a:gd name="T76" fmla="*/ 296 w 304"/>
                  <a:gd name="T77" fmla="*/ 61 h 251"/>
                  <a:gd name="T78" fmla="*/ 299 w 304"/>
                  <a:gd name="T79" fmla="*/ 62 h 251"/>
                  <a:gd name="T80" fmla="*/ 300 w 304"/>
                  <a:gd name="T81" fmla="*/ 61 h 251"/>
                  <a:gd name="T82" fmla="*/ 304 w 304"/>
                  <a:gd name="T83" fmla="*/ 56 h 251"/>
                  <a:gd name="T84" fmla="*/ 300 w 304"/>
                  <a:gd name="T85" fmla="*/ 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4" h="251">
                    <a:moveTo>
                      <a:pt x="300" y="4"/>
                    </a:moveTo>
                    <a:cubicBezTo>
                      <a:pt x="300" y="4"/>
                      <a:pt x="300" y="2"/>
                      <a:pt x="298" y="1"/>
                    </a:cubicBezTo>
                    <a:cubicBezTo>
                      <a:pt x="297" y="0"/>
                      <a:pt x="295" y="0"/>
                      <a:pt x="294" y="0"/>
                    </a:cubicBezTo>
                    <a:cubicBezTo>
                      <a:pt x="244" y="8"/>
                      <a:pt x="244" y="8"/>
                      <a:pt x="244" y="8"/>
                    </a:cubicBezTo>
                    <a:cubicBezTo>
                      <a:pt x="242" y="9"/>
                      <a:pt x="239" y="9"/>
                      <a:pt x="238" y="12"/>
                    </a:cubicBezTo>
                    <a:cubicBezTo>
                      <a:pt x="237" y="13"/>
                      <a:pt x="237" y="15"/>
                      <a:pt x="239" y="17"/>
                    </a:cubicBezTo>
                    <a:cubicBezTo>
                      <a:pt x="259" y="33"/>
                      <a:pt x="259" y="33"/>
                      <a:pt x="259" y="33"/>
                    </a:cubicBezTo>
                    <a:cubicBezTo>
                      <a:pt x="262" y="35"/>
                      <a:pt x="262" y="35"/>
                      <a:pt x="262" y="35"/>
                    </a:cubicBezTo>
                    <a:cubicBezTo>
                      <a:pt x="138" y="209"/>
                      <a:pt x="138" y="209"/>
                      <a:pt x="138" y="209"/>
                    </a:cubicBezTo>
                    <a:cubicBezTo>
                      <a:pt x="136" y="208"/>
                      <a:pt x="135" y="208"/>
                      <a:pt x="133" y="208"/>
                    </a:cubicBezTo>
                    <a:cubicBezTo>
                      <a:pt x="131" y="208"/>
                      <a:pt x="130" y="208"/>
                      <a:pt x="128" y="208"/>
                    </a:cubicBezTo>
                    <a:cubicBezTo>
                      <a:pt x="93" y="161"/>
                      <a:pt x="93" y="161"/>
                      <a:pt x="93" y="161"/>
                    </a:cubicBezTo>
                    <a:cubicBezTo>
                      <a:pt x="93" y="159"/>
                      <a:pt x="94" y="157"/>
                      <a:pt x="94" y="155"/>
                    </a:cubicBezTo>
                    <a:cubicBezTo>
                      <a:pt x="94" y="146"/>
                      <a:pt x="86" y="139"/>
                      <a:pt x="77" y="139"/>
                    </a:cubicBezTo>
                    <a:cubicBezTo>
                      <a:pt x="68" y="139"/>
                      <a:pt x="60" y="146"/>
                      <a:pt x="60" y="155"/>
                    </a:cubicBezTo>
                    <a:cubicBezTo>
                      <a:pt x="60" y="157"/>
                      <a:pt x="61" y="159"/>
                      <a:pt x="61" y="161"/>
                    </a:cubicBezTo>
                    <a:cubicBezTo>
                      <a:pt x="19" y="218"/>
                      <a:pt x="19" y="218"/>
                      <a:pt x="19" y="218"/>
                    </a:cubicBezTo>
                    <a:cubicBezTo>
                      <a:pt x="18" y="218"/>
                      <a:pt x="17" y="218"/>
                      <a:pt x="16" y="218"/>
                    </a:cubicBezTo>
                    <a:cubicBezTo>
                      <a:pt x="7" y="218"/>
                      <a:pt x="0" y="226"/>
                      <a:pt x="0" y="235"/>
                    </a:cubicBezTo>
                    <a:cubicBezTo>
                      <a:pt x="0" y="244"/>
                      <a:pt x="7" y="251"/>
                      <a:pt x="16" y="251"/>
                    </a:cubicBezTo>
                    <a:cubicBezTo>
                      <a:pt x="25" y="251"/>
                      <a:pt x="33" y="244"/>
                      <a:pt x="33" y="235"/>
                    </a:cubicBezTo>
                    <a:cubicBezTo>
                      <a:pt x="33" y="232"/>
                      <a:pt x="32" y="230"/>
                      <a:pt x="31" y="228"/>
                    </a:cubicBezTo>
                    <a:cubicBezTo>
                      <a:pt x="73" y="172"/>
                      <a:pt x="73" y="172"/>
                      <a:pt x="73" y="172"/>
                    </a:cubicBezTo>
                    <a:cubicBezTo>
                      <a:pt x="74" y="172"/>
                      <a:pt x="76" y="172"/>
                      <a:pt x="77" y="172"/>
                    </a:cubicBezTo>
                    <a:cubicBezTo>
                      <a:pt x="78" y="172"/>
                      <a:pt x="80" y="172"/>
                      <a:pt x="81" y="172"/>
                    </a:cubicBezTo>
                    <a:cubicBezTo>
                      <a:pt x="117" y="220"/>
                      <a:pt x="117" y="220"/>
                      <a:pt x="117" y="220"/>
                    </a:cubicBezTo>
                    <a:cubicBezTo>
                      <a:pt x="116" y="221"/>
                      <a:pt x="116" y="223"/>
                      <a:pt x="116" y="224"/>
                    </a:cubicBezTo>
                    <a:cubicBezTo>
                      <a:pt x="116" y="233"/>
                      <a:pt x="123" y="241"/>
                      <a:pt x="132" y="241"/>
                    </a:cubicBezTo>
                    <a:cubicBezTo>
                      <a:pt x="133" y="242"/>
                      <a:pt x="133" y="242"/>
                      <a:pt x="133" y="242"/>
                    </a:cubicBezTo>
                    <a:cubicBezTo>
                      <a:pt x="134" y="241"/>
                      <a:pt x="134" y="241"/>
                      <a:pt x="134" y="241"/>
                    </a:cubicBezTo>
                    <a:cubicBezTo>
                      <a:pt x="143" y="240"/>
                      <a:pt x="150" y="233"/>
                      <a:pt x="150" y="224"/>
                    </a:cubicBezTo>
                    <a:cubicBezTo>
                      <a:pt x="150" y="223"/>
                      <a:pt x="149" y="222"/>
                      <a:pt x="149" y="220"/>
                    </a:cubicBezTo>
                    <a:cubicBezTo>
                      <a:pt x="275" y="45"/>
                      <a:pt x="275" y="45"/>
                      <a:pt x="275" y="45"/>
                    </a:cubicBezTo>
                    <a:cubicBezTo>
                      <a:pt x="278" y="47"/>
                      <a:pt x="278" y="47"/>
                      <a:pt x="278" y="47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60"/>
                      <a:pt x="295" y="61"/>
                      <a:pt x="295" y="61"/>
                    </a:cubicBezTo>
                    <a:cubicBezTo>
                      <a:pt x="295" y="61"/>
                      <a:pt x="295" y="61"/>
                      <a:pt x="295" y="61"/>
                    </a:cubicBezTo>
                    <a:cubicBezTo>
                      <a:pt x="296" y="61"/>
                      <a:pt x="296" y="61"/>
                      <a:pt x="296" y="61"/>
                    </a:cubicBezTo>
                    <a:cubicBezTo>
                      <a:pt x="297" y="62"/>
                      <a:pt x="298" y="62"/>
                      <a:pt x="299" y="62"/>
                    </a:cubicBezTo>
                    <a:cubicBezTo>
                      <a:pt x="300" y="61"/>
                      <a:pt x="300" y="61"/>
                      <a:pt x="300" y="61"/>
                    </a:cubicBezTo>
                    <a:cubicBezTo>
                      <a:pt x="303" y="60"/>
                      <a:pt x="304" y="58"/>
                      <a:pt x="304" y="56"/>
                    </a:cubicBezTo>
                    <a:lnTo>
                      <a:pt x="30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00000"/>
                  </a:lnSpc>
                </a:pPr>
                <a:endParaRPr lang="en-US" sz="1400">
                  <a:solidFill>
                    <a:srgbClr val="35588E"/>
                  </a:solidFill>
                  <a:latin typeface="Avenir Light" panose="020B0402020203020204" pitchFamily="34" charset="77"/>
                </a:endParaRPr>
              </a:p>
            </p:txBody>
          </p:sp>
        </p:grpSp>
        <p:sp>
          <p:nvSpPr>
            <p:cNvPr id="176" name="Freeform 278">
              <a:extLst>
                <a:ext uri="{FF2B5EF4-FFF2-40B4-BE49-F238E27FC236}">
                  <a16:creationId xmlns:a16="http://schemas.microsoft.com/office/drawing/2014/main" id="{B31896EF-6532-50F1-1038-3BA728630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3489" y="3043390"/>
              <a:ext cx="792000" cy="540000"/>
            </a:xfrm>
            <a:custGeom>
              <a:avLst/>
              <a:gdLst>
                <a:gd name="T0" fmla="*/ 0 w 3005"/>
                <a:gd name="T1" fmla="*/ 0 h 1890"/>
                <a:gd name="T2" fmla="*/ 0 w 3005"/>
                <a:gd name="T3" fmla="*/ 1890 h 1890"/>
                <a:gd name="T4" fmla="*/ 3005 w 3005"/>
                <a:gd name="T5" fmla="*/ 1890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05" h="1890">
                  <a:moveTo>
                    <a:pt x="0" y="0"/>
                  </a:moveTo>
                  <a:lnTo>
                    <a:pt x="0" y="1890"/>
                  </a:lnTo>
                  <a:lnTo>
                    <a:pt x="3005" y="1890"/>
                  </a:lnTo>
                </a:path>
              </a:pathLst>
            </a:custGeom>
            <a:noFill/>
            <a:ln w="19050" cap="flat">
              <a:solidFill>
                <a:srgbClr val="D163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58272AD6-A398-F92E-E101-311ADA95AD2F}"/>
              </a:ext>
            </a:extLst>
          </p:cNvPr>
          <p:cNvGrpSpPr/>
          <p:nvPr/>
        </p:nvGrpSpPr>
        <p:grpSpPr>
          <a:xfrm>
            <a:off x="9959760" y="3639361"/>
            <a:ext cx="985622" cy="763586"/>
            <a:chOff x="7746636" y="4647606"/>
            <a:chExt cx="693420" cy="537210"/>
          </a:xfrm>
          <a:solidFill>
            <a:srgbClr val="028945"/>
          </a:solidFill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9B6741BB-5D2A-1431-B0A2-68C77228A0DC}"/>
                </a:ext>
              </a:extLst>
            </p:cNvPr>
            <p:cNvGrpSpPr/>
            <p:nvPr/>
          </p:nvGrpSpPr>
          <p:grpSpPr>
            <a:xfrm rot="5400000">
              <a:off x="7824741" y="4569501"/>
              <a:ext cx="537210" cy="693420"/>
              <a:chOff x="7824741" y="4569501"/>
              <a:chExt cx="537210" cy="693420"/>
            </a:xfrm>
            <a:grpFill/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62A93528-6F3C-F9F0-83CB-46FF4E412D79}"/>
                  </a:ext>
                </a:extLst>
              </p:cNvPr>
              <p:cNvGrpSpPr/>
              <p:nvPr/>
            </p:nvGrpSpPr>
            <p:grpSpPr>
              <a:xfrm>
                <a:off x="7824741" y="4569501"/>
                <a:ext cx="537210" cy="693420"/>
                <a:chOff x="5808344" y="3028950"/>
                <a:chExt cx="537210" cy="693420"/>
              </a:xfrm>
              <a:grpFill/>
            </p:grpSpPr>
            <p:sp>
              <p:nvSpPr>
                <p:cNvPr id="182" name="Freeform 181">
                  <a:extLst>
                    <a:ext uri="{FF2B5EF4-FFF2-40B4-BE49-F238E27FC236}">
                      <a16:creationId xmlns:a16="http://schemas.microsoft.com/office/drawing/2014/main" id="{092429A2-E8C6-161E-447B-4CD0C23924EC}"/>
                    </a:ext>
                  </a:extLst>
                </p:cNvPr>
                <p:cNvSpPr/>
                <p:nvPr/>
              </p:nvSpPr>
              <p:spPr>
                <a:xfrm>
                  <a:off x="6216967" y="3028950"/>
                  <a:ext cx="128587" cy="156209"/>
                </a:xfrm>
                <a:custGeom>
                  <a:avLst/>
                  <a:gdLst>
                    <a:gd name="connsiteX0" fmla="*/ 55245 w 128587"/>
                    <a:gd name="connsiteY0" fmla="*/ 65723 h 156209"/>
                    <a:gd name="connsiteX1" fmla="*/ 91440 w 128587"/>
                    <a:gd name="connsiteY1" fmla="*/ 123825 h 156209"/>
                    <a:gd name="connsiteX2" fmla="*/ 100012 w 128587"/>
                    <a:gd name="connsiteY2" fmla="*/ 156210 h 156209"/>
                    <a:gd name="connsiteX3" fmla="*/ 128587 w 128587"/>
                    <a:gd name="connsiteY3" fmla="*/ 151448 h 156209"/>
                    <a:gd name="connsiteX4" fmla="*/ 118110 w 128587"/>
                    <a:gd name="connsiteY4" fmla="*/ 113348 h 156209"/>
                    <a:gd name="connsiteX5" fmla="*/ 45720 w 128587"/>
                    <a:gd name="connsiteY5" fmla="*/ 20003 h 156209"/>
                    <a:gd name="connsiteX6" fmla="*/ 11430 w 128587"/>
                    <a:gd name="connsiteY6" fmla="*/ 0 h 156209"/>
                    <a:gd name="connsiteX7" fmla="*/ 0 w 128587"/>
                    <a:gd name="connsiteY7" fmla="*/ 25717 h 156209"/>
                    <a:gd name="connsiteX8" fmla="*/ 55245 w 128587"/>
                    <a:gd name="connsiteY8" fmla="*/ 65723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587" h="156209">
                      <a:moveTo>
                        <a:pt x="55245" y="65723"/>
                      </a:moveTo>
                      <a:cubicBezTo>
                        <a:pt x="71437" y="82868"/>
                        <a:pt x="83820" y="101918"/>
                        <a:pt x="91440" y="123825"/>
                      </a:cubicBezTo>
                      <a:cubicBezTo>
                        <a:pt x="95250" y="134303"/>
                        <a:pt x="98107" y="145733"/>
                        <a:pt x="100012" y="156210"/>
                      </a:cubicBezTo>
                      <a:lnTo>
                        <a:pt x="128587" y="151448"/>
                      </a:lnTo>
                      <a:cubicBezTo>
                        <a:pt x="126682" y="138113"/>
                        <a:pt x="122872" y="125730"/>
                        <a:pt x="118110" y="113348"/>
                      </a:cubicBezTo>
                      <a:cubicBezTo>
                        <a:pt x="103822" y="76200"/>
                        <a:pt x="78105" y="43815"/>
                        <a:pt x="45720" y="20003"/>
                      </a:cubicBezTo>
                      <a:cubicBezTo>
                        <a:pt x="35243" y="12383"/>
                        <a:pt x="22860" y="5715"/>
                        <a:pt x="11430" y="0"/>
                      </a:cubicBezTo>
                      <a:lnTo>
                        <a:pt x="0" y="25717"/>
                      </a:lnTo>
                      <a:cubicBezTo>
                        <a:pt x="20955" y="36195"/>
                        <a:pt x="40005" y="49530"/>
                        <a:pt x="55245" y="6572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3" name="Freeform 182">
                  <a:extLst>
                    <a:ext uri="{FF2B5EF4-FFF2-40B4-BE49-F238E27FC236}">
                      <a16:creationId xmlns:a16="http://schemas.microsoft.com/office/drawing/2014/main" id="{202AC22C-9797-A249-8E34-E6E37818AB58}"/>
                    </a:ext>
                  </a:extLst>
                </p:cNvPr>
                <p:cNvSpPr/>
                <p:nvPr/>
              </p:nvSpPr>
              <p:spPr>
                <a:xfrm>
                  <a:off x="6195060" y="3080384"/>
                  <a:ext cx="96202" cy="114300"/>
                </a:xfrm>
                <a:custGeom>
                  <a:avLst/>
                  <a:gdLst>
                    <a:gd name="connsiteX0" fmla="*/ 37147 w 96202"/>
                    <a:gd name="connsiteY0" fmla="*/ 52388 h 114300"/>
                    <a:gd name="connsiteX1" fmla="*/ 61913 w 96202"/>
                    <a:gd name="connsiteY1" fmla="*/ 92393 h 114300"/>
                    <a:gd name="connsiteX2" fmla="*/ 67627 w 96202"/>
                    <a:gd name="connsiteY2" fmla="*/ 114300 h 114300"/>
                    <a:gd name="connsiteX3" fmla="*/ 96202 w 96202"/>
                    <a:gd name="connsiteY3" fmla="*/ 109538 h 114300"/>
                    <a:gd name="connsiteX4" fmla="*/ 88582 w 96202"/>
                    <a:gd name="connsiteY4" fmla="*/ 81915 h 114300"/>
                    <a:gd name="connsiteX5" fmla="*/ 58102 w 96202"/>
                    <a:gd name="connsiteY5" fmla="*/ 33338 h 114300"/>
                    <a:gd name="connsiteX6" fmla="*/ 11430 w 96202"/>
                    <a:gd name="connsiteY6" fmla="*/ 0 h 114300"/>
                    <a:gd name="connsiteX7" fmla="*/ 0 w 96202"/>
                    <a:gd name="connsiteY7" fmla="*/ 25718 h 114300"/>
                    <a:gd name="connsiteX8" fmla="*/ 37147 w 96202"/>
                    <a:gd name="connsiteY8" fmla="*/ 52388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202" h="114300">
                      <a:moveTo>
                        <a:pt x="37147" y="52388"/>
                      </a:moveTo>
                      <a:cubicBezTo>
                        <a:pt x="47625" y="63818"/>
                        <a:pt x="56198" y="77153"/>
                        <a:pt x="61913" y="92393"/>
                      </a:cubicBezTo>
                      <a:cubicBezTo>
                        <a:pt x="64770" y="100013"/>
                        <a:pt x="66675" y="106680"/>
                        <a:pt x="67627" y="114300"/>
                      </a:cubicBezTo>
                      <a:lnTo>
                        <a:pt x="96202" y="109538"/>
                      </a:lnTo>
                      <a:cubicBezTo>
                        <a:pt x="94298" y="100013"/>
                        <a:pt x="92392" y="90488"/>
                        <a:pt x="88582" y="81915"/>
                      </a:cubicBezTo>
                      <a:cubicBezTo>
                        <a:pt x="81915" y="63818"/>
                        <a:pt x="71438" y="46672"/>
                        <a:pt x="58102" y="33338"/>
                      </a:cubicBezTo>
                      <a:cubicBezTo>
                        <a:pt x="44767" y="19050"/>
                        <a:pt x="28575" y="8573"/>
                        <a:pt x="11430" y="0"/>
                      </a:cubicBezTo>
                      <a:lnTo>
                        <a:pt x="0" y="25718"/>
                      </a:lnTo>
                      <a:cubicBezTo>
                        <a:pt x="13335" y="32385"/>
                        <a:pt x="26670" y="40958"/>
                        <a:pt x="37147" y="523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8548C9C5-9563-54FF-B661-EC1F4CF796E3}"/>
                    </a:ext>
                  </a:extLst>
                </p:cNvPr>
                <p:cNvSpPr/>
                <p:nvPr/>
              </p:nvSpPr>
              <p:spPr>
                <a:xfrm>
                  <a:off x="5808344" y="3566160"/>
                  <a:ext cx="129540" cy="156210"/>
                </a:xfrm>
                <a:custGeom>
                  <a:avLst/>
                  <a:gdLst>
                    <a:gd name="connsiteX0" fmla="*/ 73343 w 129540"/>
                    <a:gd name="connsiteY0" fmla="*/ 91440 h 156210"/>
                    <a:gd name="connsiteX1" fmla="*/ 37148 w 129540"/>
                    <a:gd name="connsiteY1" fmla="*/ 33338 h 156210"/>
                    <a:gd name="connsiteX2" fmla="*/ 28575 w 129540"/>
                    <a:gd name="connsiteY2" fmla="*/ 0 h 156210"/>
                    <a:gd name="connsiteX3" fmla="*/ 0 w 129540"/>
                    <a:gd name="connsiteY3" fmla="*/ 4763 h 156210"/>
                    <a:gd name="connsiteX4" fmla="*/ 28575 w 129540"/>
                    <a:gd name="connsiteY4" fmla="*/ 79057 h 156210"/>
                    <a:gd name="connsiteX5" fmla="*/ 53340 w 129540"/>
                    <a:gd name="connsiteY5" fmla="*/ 110490 h 156210"/>
                    <a:gd name="connsiteX6" fmla="*/ 118110 w 129540"/>
                    <a:gd name="connsiteY6" fmla="*/ 156210 h 156210"/>
                    <a:gd name="connsiteX7" fmla="*/ 129540 w 129540"/>
                    <a:gd name="connsiteY7" fmla="*/ 130492 h 156210"/>
                    <a:gd name="connsiteX8" fmla="*/ 73343 w 129540"/>
                    <a:gd name="connsiteY8" fmla="*/ 91440 h 15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540" h="156210">
                      <a:moveTo>
                        <a:pt x="73343" y="91440"/>
                      </a:moveTo>
                      <a:cubicBezTo>
                        <a:pt x="57150" y="74295"/>
                        <a:pt x="45720" y="55245"/>
                        <a:pt x="37148" y="33338"/>
                      </a:cubicBezTo>
                      <a:cubicBezTo>
                        <a:pt x="33338" y="22860"/>
                        <a:pt x="30480" y="11430"/>
                        <a:pt x="28575" y="0"/>
                      </a:cubicBezTo>
                      <a:lnTo>
                        <a:pt x="0" y="4763"/>
                      </a:lnTo>
                      <a:cubicBezTo>
                        <a:pt x="4763" y="31432"/>
                        <a:pt x="14288" y="56198"/>
                        <a:pt x="28575" y="79057"/>
                      </a:cubicBezTo>
                      <a:cubicBezTo>
                        <a:pt x="35243" y="90488"/>
                        <a:pt x="43815" y="100965"/>
                        <a:pt x="53340" y="110490"/>
                      </a:cubicBezTo>
                      <a:cubicBezTo>
                        <a:pt x="71438" y="129540"/>
                        <a:pt x="93345" y="145732"/>
                        <a:pt x="118110" y="156210"/>
                      </a:cubicBezTo>
                      <a:lnTo>
                        <a:pt x="129540" y="130492"/>
                      </a:lnTo>
                      <a:cubicBezTo>
                        <a:pt x="107633" y="121920"/>
                        <a:pt x="89535" y="108585"/>
                        <a:pt x="73343" y="914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CD601BA8-1535-FBCC-7806-3E0384A4AE26}"/>
                    </a:ext>
                  </a:extLst>
                </p:cNvPr>
                <p:cNvSpPr/>
                <p:nvPr/>
              </p:nvSpPr>
              <p:spPr>
                <a:xfrm>
                  <a:off x="5862637" y="3557587"/>
                  <a:ext cx="97155" cy="115252"/>
                </a:xfrm>
                <a:custGeom>
                  <a:avLst/>
                  <a:gdLst>
                    <a:gd name="connsiteX0" fmla="*/ 59055 w 97155"/>
                    <a:gd name="connsiteY0" fmla="*/ 61913 h 115252"/>
                    <a:gd name="connsiteX1" fmla="*/ 34290 w 97155"/>
                    <a:gd name="connsiteY1" fmla="*/ 21907 h 115252"/>
                    <a:gd name="connsiteX2" fmla="*/ 28575 w 97155"/>
                    <a:gd name="connsiteY2" fmla="*/ 0 h 115252"/>
                    <a:gd name="connsiteX3" fmla="*/ 0 w 97155"/>
                    <a:gd name="connsiteY3" fmla="*/ 4763 h 115252"/>
                    <a:gd name="connsiteX4" fmla="*/ 7620 w 97155"/>
                    <a:gd name="connsiteY4" fmla="*/ 32385 h 115252"/>
                    <a:gd name="connsiteX5" fmla="*/ 39053 w 97155"/>
                    <a:gd name="connsiteY5" fmla="*/ 81915 h 115252"/>
                    <a:gd name="connsiteX6" fmla="*/ 85725 w 97155"/>
                    <a:gd name="connsiteY6" fmla="*/ 115252 h 115252"/>
                    <a:gd name="connsiteX7" fmla="*/ 97155 w 97155"/>
                    <a:gd name="connsiteY7" fmla="*/ 89535 h 115252"/>
                    <a:gd name="connsiteX8" fmla="*/ 77153 w 97155"/>
                    <a:gd name="connsiteY8" fmla="*/ 78105 h 115252"/>
                    <a:gd name="connsiteX9" fmla="*/ 59055 w 97155"/>
                    <a:gd name="connsiteY9" fmla="*/ 61913 h 11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155" h="115252">
                      <a:moveTo>
                        <a:pt x="59055" y="61913"/>
                      </a:moveTo>
                      <a:cubicBezTo>
                        <a:pt x="48578" y="50483"/>
                        <a:pt x="40005" y="37148"/>
                        <a:pt x="34290" y="21907"/>
                      </a:cubicBezTo>
                      <a:cubicBezTo>
                        <a:pt x="31432" y="14288"/>
                        <a:pt x="29528" y="7620"/>
                        <a:pt x="28575" y="0"/>
                      </a:cubicBezTo>
                      <a:lnTo>
                        <a:pt x="0" y="4763"/>
                      </a:lnTo>
                      <a:cubicBezTo>
                        <a:pt x="1905" y="14288"/>
                        <a:pt x="3810" y="23813"/>
                        <a:pt x="7620" y="32385"/>
                      </a:cubicBezTo>
                      <a:cubicBezTo>
                        <a:pt x="14288" y="50483"/>
                        <a:pt x="24765" y="67627"/>
                        <a:pt x="39053" y="81915"/>
                      </a:cubicBezTo>
                      <a:cubicBezTo>
                        <a:pt x="52388" y="96202"/>
                        <a:pt x="68580" y="106680"/>
                        <a:pt x="85725" y="115252"/>
                      </a:cubicBezTo>
                      <a:lnTo>
                        <a:pt x="97155" y="89535"/>
                      </a:lnTo>
                      <a:cubicBezTo>
                        <a:pt x="90488" y="86677"/>
                        <a:pt x="83820" y="82867"/>
                        <a:pt x="77153" y="78105"/>
                      </a:cubicBezTo>
                      <a:cubicBezTo>
                        <a:pt x="70485" y="73342"/>
                        <a:pt x="64770" y="67627"/>
                        <a:pt x="59055" y="6191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2D2AB15-9609-593D-DDDF-BCBA97626E13}"/>
                  </a:ext>
                </a:extLst>
              </p:cNvPr>
              <p:cNvGrpSpPr/>
              <p:nvPr/>
            </p:nvGrpSpPr>
            <p:grpSpPr>
              <a:xfrm flipH="1">
                <a:off x="7824741" y="4569501"/>
                <a:ext cx="537210" cy="693420"/>
                <a:chOff x="5808344" y="3028950"/>
                <a:chExt cx="537210" cy="693420"/>
              </a:xfrm>
              <a:grpFill/>
            </p:grpSpPr>
            <p:sp>
              <p:nvSpPr>
                <p:cNvPr id="188" name="Freeform 187">
                  <a:extLst>
                    <a:ext uri="{FF2B5EF4-FFF2-40B4-BE49-F238E27FC236}">
                      <a16:creationId xmlns:a16="http://schemas.microsoft.com/office/drawing/2014/main" id="{47CE563C-23DB-8CC5-1031-6592795978E2}"/>
                    </a:ext>
                  </a:extLst>
                </p:cNvPr>
                <p:cNvSpPr/>
                <p:nvPr/>
              </p:nvSpPr>
              <p:spPr>
                <a:xfrm>
                  <a:off x="6216967" y="3028950"/>
                  <a:ext cx="128587" cy="156209"/>
                </a:xfrm>
                <a:custGeom>
                  <a:avLst/>
                  <a:gdLst>
                    <a:gd name="connsiteX0" fmla="*/ 55245 w 128587"/>
                    <a:gd name="connsiteY0" fmla="*/ 65723 h 156209"/>
                    <a:gd name="connsiteX1" fmla="*/ 91440 w 128587"/>
                    <a:gd name="connsiteY1" fmla="*/ 123825 h 156209"/>
                    <a:gd name="connsiteX2" fmla="*/ 100012 w 128587"/>
                    <a:gd name="connsiteY2" fmla="*/ 156210 h 156209"/>
                    <a:gd name="connsiteX3" fmla="*/ 128587 w 128587"/>
                    <a:gd name="connsiteY3" fmla="*/ 151448 h 156209"/>
                    <a:gd name="connsiteX4" fmla="*/ 118110 w 128587"/>
                    <a:gd name="connsiteY4" fmla="*/ 113348 h 156209"/>
                    <a:gd name="connsiteX5" fmla="*/ 45720 w 128587"/>
                    <a:gd name="connsiteY5" fmla="*/ 20003 h 156209"/>
                    <a:gd name="connsiteX6" fmla="*/ 11430 w 128587"/>
                    <a:gd name="connsiteY6" fmla="*/ 0 h 156209"/>
                    <a:gd name="connsiteX7" fmla="*/ 0 w 128587"/>
                    <a:gd name="connsiteY7" fmla="*/ 25717 h 156209"/>
                    <a:gd name="connsiteX8" fmla="*/ 55245 w 128587"/>
                    <a:gd name="connsiteY8" fmla="*/ 65723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587" h="156209">
                      <a:moveTo>
                        <a:pt x="55245" y="65723"/>
                      </a:moveTo>
                      <a:cubicBezTo>
                        <a:pt x="71437" y="82868"/>
                        <a:pt x="83820" y="101918"/>
                        <a:pt x="91440" y="123825"/>
                      </a:cubicBezTo>
                      <a:cubicBezTo>
                        <a:pt x="95250" y="134303"/>
                        <a:pt x="98107" y="145733"/>
                        <a:pt x="100012" y="156210"/>
                      </a:cubicBezTo>
                      <a:lnTo>
                        <a:pt x="128587" y="151448"/>
                      </a:lnTo>
                      <a:cubicBezTo>
                        <a:pt x="126682" y="138113"/>
                        <a:pt x="122872" y="125730"/>
                        <a:pt x="118110" y="113348"/>
                      </a:cubicBezTo>
                      <a:cubicBezTo>
                        <a:pt x="103822" y="76200"/>
                        <a:pt x="78105" y="43815"/>
                        <a:pt x="45720" y="20003"/>
                      </a:cubicBezTo>
                      <a:cubicBezTo>
                        <a:pt x="35243" y="12383"/>
                        <a:pt x="22860" y="5715"/>
                        <a:pt x="11430" y="0"/>
                      </a:cubicBezTo>
                      <a:lnTo>
                        <a:pt x="0" y="25717"/>
                      </a:lnTo>
                      <a:cubicBezTo>
                        <a:pt x="20955" y="36195"/>
                        <a:pt x="40005" y="49530"/>
                        <a:pt x="55245" y="6572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9" name="Freeform 188">
                  <a:extLst>
                    <a:ext uri="{FF2B5EF4-FFF2-40B4-BE49-F238E27FC236}">
                      <a16:creationId xmlns:a16="http://schemas.microsoft.com/office/drawing/2014/main" id="{F8FBDCBA-697D-B9A4-AB56-16A54A499DE3}"/>
                    </a:ext>
                  </a:extLst>
                </p:cNvPr>
                <p:cNvSpPr/>
                <p:nvPr/>
              </p:nvSpPr>
              <p:spPr>
                <a:xfrm>
                  <a:off x="6195060" y="3080384"/>
                  <a:ext cx="96202" cy="114300"/>
                </a:xfrm>
                <a:custGeom>
                  <a:avLst/>
                  <a:gdLst>
                    <a:gd name="connsiteX0" fmla="*/ 37147 w 96202"/>
                    <a:gd name="connsiteY0" fmla="*/ 52388 h 114300"/>
                    <a:gd name="connsiteX1" fmla="*/ 61913 w 96202"/>
                    <a:gd name="connsiteY1" fmla="*/ 92393 h 114300"/>
                    <a:gd name="connsiteX2" fmla="*/ 67627 w 96202"/>
                    <a:gd name="connsiteY2" fmla="*/ 114300 h 114300"/>
                    <a:gd name="connsiteX3" fmla="*/ 96202 w 96202"/>
                    <a:gd name="connsiteY3" fmla="*/ 109538 h 114300"/>
                    <a:gd name="connsiteX4" fmla="*/ 88582 w 96202"/>
                    <a:gd name="connsiteY4" fmla="*/ 81915 h 114300"/>
                    <a:gd name="connsiteX5" fmla="*/ 58102 w 96202"/>
                    <a:gd name="connsiteY5" fmla="*/ 33338 h 114300"/>
                    <a:gd name="connsiteX6" fmla="*/ 11430 w 96202"/>
                    <a:gd name="connsiteY6" fmla="*/ 0 h 114300"/>
                    <a:gd name="connsiteX7" fmla="*/ 0 w 96202"/>
                    <a:gd name="connsiteY7" fmla="*/ 25718 h 114300"/>
                    <a:gd name="connsiteX8" fmla="*/ 37147 w 96202"/>
                    <a:gd name="connsiteY8" fmla="*/ 52388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202" h="114300">
                      <a:moveTo>
                        <a:pt x="37147" y="52388"/>
                      </a:moveTo>
                      <a:cubicBezTo>
                        <a:pt x="47625" y="63818"/>
                        <a:pt x="56198" y="77153"/>
                        <a:pt x="61913" y="92393"/>
                      </a:cubicBezTo>
                      <a:cubicBezTo>
                        <a:pt x="64770" y="100013"/>
                        <a:pt x="66675" y="106680"/>
                        <a:pt x="67627" y="114300"/>
                      </a:cubicBezTo>
                      <a:lnTo>
                        <a:pt x="96202" y="109538"/>
                      </a:lnTo>
                      <a:cubicBezTo>
                        <a:pt x="94298" y="100013"/>
                        <a:pt x="92392" y="90488"/>
                        <a:pt x="88582" y="81915"/>
                      </a:cubicBezTo>
                      <a:cubicBezTo>
                        <a:pt x="81915" y="63818"/>
                        <a:pt x="71438" y="46672"/>
                        <a:pt x="58102" y="33338"/>
                      </a:cubicBezTo>
                      <a:cubicBezTo>
                        <a:pt x="44767" y="19050"/>
                        <a:pt x="28575" y="8573"/>
                        <a:pt x="11430" y="0"/>
                      </a:cubicBezTo>
                      <a:lnTo>
                        <a:pt x="0" y="25718"/>
                      </a:lnTo>
                      <a:cubicBezTo>
                        <a:pt x="13335" y="32385"/>
                        <a:pt x="26670" y="40958"/>
                        <a:pt x="37147" y="523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90" name="Freeform 189">
                  <a:extLst>
                    <a:ext uri="{FF2B5EF4-FFF2-40B4-BE49-F238E27FC236}">
                      <a16:creationId xmlns:a16="http://schemas.microsoft.com/office/drawing/2014/main" id="{9E0746D1-C11B-9B50-86C3-D6D4C7951165}"/>
                    </a:ext>
                  </a:extLst>
                </p:cNvPr>
                <p:cNvSpPr/>
                <p:nvPr/>
              </p:nvSpPr>
              <p:spPr>
                <a:xfrm>
                  <a:off x="5808344" y="3566160"/>
                  <a:ext cx="129540" cy="156210"/>
                </a:xfrm>
                <a:custGeom>
                  <a:avLst/>
                  <a:gdLst>
                    <a:gd name="connsiteX0" fmla="*/ 73343 w 129540"/>
                    <a:gd name="connsiteY0" fmla="*/ 91440 h 156210"/>
                    <a:gd name="connsiteX1" fmla="*/ 37148 w 129540"/>
                    <a:gd name="connsiteY1" fmla="*/ 33338 h 156210"/>
                    <a:gd name="connsiteX2" fmla="*/ 28575 w 129540"/>
                    <a:gd name="connsiteY2" fmla="*/ 0 h 156210"/>
                    <a:gd name="connsiteX3" fmla="*/ 0 w 129540"/>
                    <a:gd name="connsiteY3" fmla="*/ 4763 h 156210"/>
                    <a:gd name="connsiteX4" fmla="*/ 28575 w 129540"/>
                    <a:gd name="connsiteY4" fmla="*/ 79057 h 156210"/>
                    <a:gd name="connsiteX5" fmla="*/ 53340 w 129540"/>
                    <a:gd name="connsiteY5" fmla="*/ 110490 h 156210"/>
                    <a:gd name="connsiteX6" fmla="*/ 118110 w 129540"/>
                    <a:gd name="connsiteY6" fmla="*/ 156210 h 156210"/>
                    <a:gd name="connsiteX7" fmla="*/ 129540 w 129540"/>
                    <a:gd name="connsiteY7" fmla="*/ 130492 h 156210"/>
                    <a:gd name="connsiteX8" fmla="*/ 73343 w 129540"/>
                    <a:gd name="connsiteY8" fmla="*/ 91440 h 15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540" h="156210">
                      <a:moveTo>
                        <a:pt x="73343" y="91440"/>
                      </a:moveTo>
                      <a:cubicBezTo>
                        <a:pt x="57150" y="74295"/>
                        <a:pt x="45720" y="55245"/>
                        <a:pt x="37148" y="33338"/>
                      </a:cubicBezTo>
                      <a:cubicBezTo>
                        <a:pt x="33338" y="22860"/>
                        <a:pt x="30480" y="11430"/>
                        <a:pt x="28575" y="0"/>
                      </a:cubicBezTo>
                      <a:lnTo>
                        <a:pt x="0" y="4763"/>
                      </a:lnTo>
                      <a:cubicBezTo>
                        <a:pt x="4763" y="31432"/>
                        <a:pt x="14288" y="56198"/>
                        <a:pt x="28575" y="79057"/>
                      </a:cubicBezTo>
                      <a:cubicBezTo>
                        <a:pt x="35243" y="90488"/>
                        <a:pt x="43815" y="100965"/>
                        <a:pt x="53340" y="110490"/>
                      </a:cubicBezTo>
                      <a:cubicBezTo>
                        <a:pt x="71438" y="129540"/>
                        <a:pt x="93345" y="145732"/>
                        <a:pt x="118110" y="156210"/>
                      </a:cubicBezTo>
                      <a:lnTo>
                        <a:pt x="129540" y="130492"/>
                      </a:lnTo>
                      <a:cubicBezTo>
                        <a:pt x="107633" y="121920"/>
                        <a:pt x="89535" y="108585"/>
                        <a:pt x="73343" y="914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91" name="Freeform 190">
                  <a:extLst>
                    <a:ext uri="{FF2B5EF4-FFF2-40B4-BE49-F238E27FC236}">
                      <a16:creationId xmlns:a16="http://schemas.microsoft.com/office/drawing/2014/main" id="{C766A4F1-28D1-667C-95B2-289F29356508}"/>
                    </a:ext>
                  </a:extLst>
                </p:cNvPr>
                <p:cNvSpPr/>
                <p:nvPr/>
              </p:nvSpPr>
              <p:spPr>
                <a:xfrm>
                  <a:off x="5862637" y="3557587"/>
                  <a:ext cx="97155" cy="115252"/>
                </a:xfrm>
                <a:custGeom>
                  <a:avLst/>
                  <a:gdLst>
                    <a:gd name="connsiteX0" fmla="*/ 59055 w 97155"/>
                    <a:gd name="connsiteY0" fmla="*/ 61913 h 115252"/>
                    <a:gd name="connsiteX1" fmla="*/ 34290 w 97155"/>
                    <a:gd name="connsiteY1" fmla="*/ 21907 h 115252"/>
                    <a:gd name="connsiteX2" fmla="*/ 28575 w 97155"/>
                    <a:gd name="connsiteY2" fmla="*/ 0 h 115252"/>
                    <a:gd name="connsiteX3" fmla="*/ 0 w 97155"/>
                    <a:gd name="connsiteY3" fmla="*/ 4763 h 115252"/>
                    <a:gd name="connsiteX4" fmla="*/ 7620 w 97155"/>
                    <a:gd name="connsiteY4" fmla="*/ 32385 h 115252"/>
                    <a:gd name="connsiteX5" fmla="*/ 39053 w 97155"/>
                    <a:gd name="connsiteY5" fmla="*/ 81915 h 115252"/>
                    <a:gd name="connsiteX6" fmla="*/ 85725 w 97155"/>
                    <a:gd name="connsiteY6" fmla="*/ 115252 h 115252"/>
                    <a:gd name="connsiteX7" fmla="*/ 97155 w 97155"/>
                    <a:gd name="connsiteY7" fmla="*/ 89535 h 115252"/>
                    <a:gd name="connsiteX8" fmla="*/ 77153 w 97155"/>
                    <a:gd name="connsiteY8" fmla="*/ 78105 h 115252"/>
                    <a:gd name="connsiteX9" fmla="*/ 59055 w 97155"/>
                    <a:gd name="connsiteY9" fmla="*/ 61913 h 11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155" h="115252">
                      <a:moveTo>
                        <a:pt x="59055" y="61913"/>
                      </a:moveTo>
                      <a:cubicBezTo>
                        <a:pt x="48578" y="50483"/>
                        <a:pt x="40005" y="37148"/>
                        <a:pt x="34290" y="21907"/>
                      </a:cubicBezTo>
                      <a:cubicBezTo>
                        <a:pt x="31432" y="14288"/>
                        <a:pt x="29528" y="7620"/>
                        <a:pt x="28575" y="0"/>
                      </a:cubicBezTo>
                      <a:lnTo>
                        <a:pt x="0" y="4763"/>
                      </a:lnTo>
                      <a:cubicBezTo>
                        <a:pt x="1905" y="14288"/>
                        <a:pt x="3810" y="23813"/>
                        <a:pt x="7620" y="32385"/>
                      </a:cubicBezTo>
                      <a:cubicBezTo>
                        <a:pt x="14288" y="50483"/>
                        <a:pt x="24765" y="67627"/>
                        <a:pt x="39053" y="81915"/>
                      </a:cubicBezTo>
                      <a:cubicBezTo>
                        <a:pt x="52388" y="96202"/>
                        <a:pt x="68580" y="106680"/>
                        <a:pt x="85725" y="115252"/>
                      </a:cubicBezTo>
                      <a:lnTo>
                        <a:pt x="97155" y="89535"/>
                      </a:lnTo>
                      <a:cubicBezTo>
                        <a:pt x="90488" y="86677"/>
                        <a:pt x="83820" y="82867"/>
                        <a:pt x="77153" y="78105"/>
                      </a:cubicBezTo>
                      <a:cubicBezTo>
                        <a:pt x="70485" y="73342"/>
                        <a:pt x="64770" y="67627"/>
                        <a:pt x="59055" y="6191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FC49AA2A-226F-2568-E4C1-C8223172D467}"/>
                </a:ext>
              </a:extLst>
            </p:cNvPr>
            <p:cNvGrpSpPr/>
            <p:nvPr/>
          </p:nvGrpSpPr>
          <p:grpSpPr>
            <a:xfrm>
              <a:off x="7884279" y="4727140"/>
              <a:ext cx="368127" cy="378142"/>
              <a:chOff x="4994299" y="2323786"/>
              <a:chExt cx="2149907" cy="2208395"/>
            </a:xfrm>
            <a:grpFill/>
          </p:grpSpPr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71DB4DE9-755F-79BE-3023-1FEDD1D50B3C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72FCAF32-133E-0381-D06E-AAD471FAA6AF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230" name="Freeform 229">
                  <a:extLst>
                    <a:ext uri="{FF2B5EF4-FFF2-40B4-BE49-F238E27FC236}">
                      <a16:creationId xmlns:a16="http://schemas.microsoft.com/office/drawing/2014/main" id="{263D2528-E0FA-9904-CF84-02412B10CB77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40937496-DCA9-07C0-08FA-D8291914632C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13" name="Freeform 212">
                  <a:extLst>
                    <a:ext uri="{FF2B5EF4-FFF2-40B4-BE49-F238E27FC236}">
                      <a16:creationId xmlns:a16="http://schemas.microsoft.com/office/drawing/2014/main" id="{C2E3AAD3-B7BE-3EC2-A909-EB6098B7BAA0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66DFAA4A-96AF-D53B-203F-595062436247}"/>
              </a:ext>
            </a:extLst>
          </p:cNvPr>
          <p:cNvGrpSpPr/>
          <p:nvPr/>
        </p:nvGrpSpPr>
        <p:grpSpPr>
          <a:xfrm>
            <a:off x="1734658" y="2917333"/>
            <a:ext cx="68826" cy="526026"/>
            <a:chOff x="1764154" y="2868173"/>
            <a:chExt cx="68826" cy="526026"/>
          </a:xfrm>
        </p:grpSpPr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A57A8742-C8A5-5064-FF6E-E95B7033F988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D3E49411-D88F-FD1B-D081-FB98E616D56E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0A2E78BB-318F-745C-8542-F053DA22F765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F7EA18D-CFD0-13A5-1EE0-E5932F5F330B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E71EA0CD-0C72-B6CB-C68A-2279B702963B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3BF9B3BF-B41E-50E5-218A-BB4D7532FD15}"/>
              </a:ext>
            </a:extLst>
          </p:cNvPr>
          <p:cNvGrpSpPr/>
          <p:nvPr/>
        </p:nvGrpSpPr>
        <p:grpSpPr>
          <a:xfrm>
            <a:off x="6080516" y="2917333"/>
            <a:ext cx="68826" cy="526026"/>
            <a:chOff x="1764154" y="2868173"/>
            <a:chExt cx="68826" cy="526026"/>
          </a:xfrm>
          <a:solidFill>
            <a:srgbClr val="004D93"/>
          </a:solidFill>
        </p:grpSpPr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6422EED8-D83B-97B0-C2E4-8100FB56A70F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EBDFAFCC-4AA0-F89F-E7EB-5D18928CD915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AA6793D9-921A-A7F7-F389-C84AD494341C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43171C2B-E19B-B140-23C5-4E29C4BF8213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2260911E-4C4F-390C-746F-7CF027074871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0F589016-B075-320E-CA6A-3DECD07785BA}"/>
              </a:ext>
            </a:extLst>
          </p:cNvPr>
          <p:cNvGrpSpPr/>
          <p:nvPr/>
        </p:nvGrpSpPr>
        <p:grpSpPr>
          <a:xfrm>
            <a:off x="10377213" y="2917333"/>
            <a:ext cx="68826" cy="526026"/>
            <a:chOff x="1764154" y="2868173"/>
            <a:chExt cx="68826" cy="526026"/>
          </a:xfrm>
          <a:solidFill>
            <a:srgbClr val="028945"/>
          </a:solidFill>
        </p:grpSpPr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6D5EFBCB-D5BE-6D0E-4EF3-96CDCC4B46D2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0C3A4DAD-D08C-910B-25F5-8799C22E594C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3D6FB56-CFB2-93C8-EA5E-178046BE68DF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0069CF2-400C-A33B-433C-B2E99B0D98A2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B94EE505-CAB9-877F-123C-44CC63BC17F0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A6744587-2711-FE92-C637-E615FDE9629E}"/>
              </a:ext>
            </a:extLst>
          </p:cNvPr>
          <p:cNvGrpSpPr/>
          <p:nvPr/>
        </p:nvGrpSpPr>
        <p:grpSpPr>
          <a:xfrm>
            <a:off x="3878090" y="4647810"/>
            <a:ext cx="68826" cy="526026"/>
            <a:chOff x="1764154" y="2868173"/>
            <a:chExt cx="68826" cy="526026"/>
          </a:xfrm>
          <a:solidFill>
            <a:srgbClr val="008C8B"/>
          </a:solidFill>
        </p:grpSpPr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4EC4EA23-480A-2C21-6BF9-EC74493FF9A6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E735982A-6007-8AC9-F6E4-8B698C736A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F2BF3F05-26CA-6B2D-A433-7459D3EB8FD8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0F7FD638-89E7-5FA8-E90F-3629A0C6AD5A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DA46892D-416C-C777-C454-386A0529D5BD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642C7AB-8290-F37D-E843-F27DAE3BA8EE}"/>
              </a:ext>
            </a:extLst>
          </p:cNvPr>
          <p:cNvGrpSpPr/>
          <p:nvPr/>
        </p:nvGrpSpPr>
        <p:grpSpPr>
          <a:xfrm>
            <a:off x="8164955" y="4647810"/>
            <a:ext cx="68826" cy="526026"/>
            <a:chOff x="1764154" y="2868173"/>
            <a:chExt cx="68826" cy="526026"/>
          </a:xfrm>
          <a:solidFill>
            <a:srgbClr val="D16301"/>
          </a:solidFill>
        </p:grpSpPr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6AED867A-240A-D68E-EEE5-8E9F68560B97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2998BA95-798C-9867-2886-23B18C2BC5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C1B98D5C-BABF-E051-4E46-D4CF0FEECED3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E77D2F61-7C69-85C8-80F4-8713107BAC41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048892C-706A-2DA2-57A2-F9C78EDEC1DC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A6D8C60A-B732-D8E6-B1B3-42C0AAAADC23}"/>
              </a:ext>
            </a:extLst>
          </p:cNvPr>
          <p:cNvSpPr txBox="1"/>
          <p:nvPr/>
        </p:nvSpPr>
        <p:spPr>
          <a:xfrm>
            <a:off x="497892" y="252689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8C0073"/>
                </a:solidFill>
                <a:latin typeface="Avenir Book" panose="02000503020000020003" pitchFamily="2" charset="0"/>
              </a:rPr>
              <a:t>Objective Perspective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8F71BAE1-850C-28AE-FF7A-CE868F56D1C0}"/>
              </a:ext>
            </a:extLst>
          </p:cNvPr>
          <p:cNvSpPr txBox="1"/>
          <p:nvPr/>
        </p:nvSpPr>
        <p:spPr>
          <a:xfrm>
            <a:off x="5172366" y="252689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4D93"/>
                </a:solidFill>
                <a:latin typeface="Avenir Book" panose="02000503020000020003" pitchFamily="2" charset="0"/>
              </a:rPr>
              <a:t>Additional Data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7D30C87-F6AD-ADE5-CBBD-B37B7241D206}"/>
              </a:ext>
            </a:extLst>
          </p:cNvPr>
          <p:cNvSpPr txBox="1"/>
          <p:nvPr/>
        </p:nvSpPr>
        <p:spPr>
          <a:xfrm>
            <a:off x="9945371" y="2526890"/>
            <a:ext cx="93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28945"/>
                </a:solidFill>
                <a:latin typeface="Avenir Book" panose="02000503020000020003" pitchFamily="2" charset="0"/>
              </a:rPr>
              <a:t>Results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431659A9-54F8-341A-1D7A-C4F4CCD64AAA}"/>
              </a:ext>
            </a:extLst>
          </p:cNvPr>
          <p:cNvSpPr txBox="1"/>
          <p:nvPr/>
        </p:nvSpPr>
        <p:spPr>
          <a:xfrm>
            <a:off x="2606865" y="5201264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8C8B"/>
                </a:solidFill>
                <a:latin typeface="Avenir Book" panose="02000503020000020003" pitchFamily="2" charset="0"/>
              </a:rPr>
              <a:t>Subjective Perspective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8239016E-C280-000D-645B-C4C9BF15185C}"/>
              </a:ext>
            </a:extLst>
          </p:cNvPr>
          <p:cNvSpPr txBox="1"/>
          <p:nvPr/>
        </p:nvSpPr>
        <p:spPr>
          <a:xfrm>
            <a:off x="7393275" y="5201264"/>
            <a:ext cx="161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D16301"/>
                </a:solidFill>
                <a:latin typeface="Avenir Book" panose="02000503020000020003" pitchFamily="2" charset="0"/>
              </a:rPr>
              <a:t>Data Pipeline</a:t>
            </a:r>
          </a:p>
        </p:txBody>
      </p:sp>
    </p:spTree>
    <p:extLst>
      <p:ext uri="{BB962C8B-B14F-4D97-AF65-F5344CB8AC3E}">
        <p14:creationId xmlns:p14="http://schemas.microsoft.com/office/powerpoint/2010/main" val="827502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3" name="!!C1">
            <a:extLst>
              <a:ext uri="{FF2B5EF4-FFF2-40B4-BE49-F238E27FC236}">
                <a16:creationId xmlns:a16="http://schemas.microsoft.com/office/drawing/2014/main" id="{F93B9FB3-99C8-86C7-9A81-83A0D299BF24}"/>
              </a:ext>
            </a:extLst>
          </p:cNvPr>
          <p:cNvSpPr/>
          <p:nvPr/>
        </p:nvSpPr>
        <p:spPr>
          <a:xfrm>
            <a:off x="2625977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835B1B-1182-9D8A-3FC4-C4B9E74243A1}"/>
              </a:ext>
            </a:extLst>
          </p:cNvPr>
          <p:cNvGrpSpPr/>
          <p:nvPr/>
        </p:nvGrpSpPr>
        <p:grpSpPr>
          <a:xfrm>
            <a:off x="3558909" y="3634514"/>
            <a:ext cx="832184" cy="773788"/>
            <a:chOff x="6706730" y="3982353"/>
            <a:chExt cx="1101265" cy="1023987"/>
          </a:xfrm>
          <a:solidFill>
            <a:srgbClr val="008C8B"/>
          </a:solidFill>
        </p:grpSpPr>
        <p:pic>
          <p:nvPicPr>
            <p:cNvPr id="15" name="Graphic 14" descr="Gears with solid fill">
              <a:extLst>
                <a:ext uri="{FF2B5EF4-FFF2-40B4-BE49-F238E27FC236}">
                  <a16:creationId xmlns:a16="http://schemas.microsoft.com/office/drawing/2014/main" id="{09728683-F1CF-F6A1-6AF6-DF348803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6730" y="3982353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Disk with solid fill">
              <a:extLst>
                <a:ext uri="{FF2B5EF4-FFF2-40B4-BE49-F238E27FC236}">
                  <a16:creationId xmlns:a16="http://schemas.microsoft.com/office/drawing/2014/main" id="{8FA2FF27-94C0-10A7-DAAC-A29FB5896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1208" y="4439553"/>
              <a:ext cx="566787" cy="566787"/>
            </a:xfrm>
            <a:prstGeom prst="rect">
              <a:avLst/>
            </a:prstGeom>
          </p:spPr>
        </p:pic>
      </p:grpSp>
      <p:grpSp>
        <p:nvGrpSpPr>
          <p:cNvPr id="135" name="Group 6">
            <a:extLst>
              <a:ext uri="{FF2B5EF4-FFF2-40B4-BE49-F238E27FC236}">
                <a16:creationId xmlns:a16="http://schemas.microsoft.com/office/drawing/2014/main" id="{BD133A94-20C8-6D03-8CF9-B2F20E0425D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13277" y="3625628"/>
            <a:ext cx="816467" cy="844093"/>
            <a:chOff x="885" y="1456"/>
            <a:chExt cx="798" cy="825"/>
          </a:xfrm>
          <a:solidFill>
            <a:srgbClr val="004D93"/>
          </a:solidFill>
        </p:grpSpPr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5C87B336-DACC-D470-56E7-98DE5B69A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" y="1653"/>
              <a:ext cx="477" cy="628"/>
            </a:xfrm>
            <a:custGeom>
              <a:avLst/>
              <a:gdLst>
                <a:gd name="T0" fmla="*/ 77 w 1155"/>
                <a:gd name="T1" fmla="*/ 1033 h 1522"/>
                <a:gd name="T2" fmla="*/ 77 w 1155"/>
                <a:gd name="T3" fmla="*/ 1407 h 1522"/>
                <a:gd name="T4" fmla="*/ 88 w 1155"/>
                <a:gd name="T5" fmla="*/ 1433 h 1522"/>
                <a:gd name="T6" fmla="*/ 90 w 1155"/>
                <a:gd name="T7" fmla="*/ 1503 h 1522"/>
                <a:gd name="T8" fmla="*/ 20 w 1155"/>
                <a:gd name="T9" fmla="*/ 1503 h 1522"/>
                <a:gd name="T10" fmla="*/ 22 w 1155"/>
                <a:gd name="T11" fmla="*/ 1433 h 1522"/>
                <a:gd name="T12" fmla="*/ 34 w 1155"/>
                <a:gd name="T13" fmla="*/ 1404 h 1522"/>
                <a:gd name="T14" fmla="*/ 33 w 1155"/>
                <a:gd name="T15" fmla="*/ 644 h 1522"/>
                <a:gd name="T16" fmla="*/ 47 w 1155"/>
                <a:gd name="T17" fmla="*/ 611 h 1522"/>
                <a:gd name="T18" fmla="*/ 223 w 1155"/>
                <a:gd name="T19" fmla="*/ 434 h 1522"/>
                <a:gd name="T20" fmla="*/ 251 w 1155"/>
                <a:gd name="T21" fmla="*/ 423 h 1522"/>
                <a:gd name="T22" fmla="*/ 683 w 1155"/>
                <a:gd name="T23" fmla="*/ 423 h 1522"/>
                <a:gd name="T24" fmla="*/ 714 w 1155"/>
                <a:gd name="T25" fmla="*/ 410 h 1522"/>
                <a:gd name="T26" fmla="*/ 1047 w 1155"/>
                <a:gd name="T27" fmla="*/ 78 h 1522"/>
                <a:gd name="T28" fmla="*/ 1057 w 1155"/>
                <a:gd name="T29" fmla="*/ 52 h 1522"/>
                <a:gd name="T30" fmla="*/ 1106 w 1155"/>
                <a:gd name="T31" fmla="*/ 0 h 1522"/>
                <a:gd name="T32" fmla="*/ 1154 w 1155"/>
                <a:gd name="T33" fmla="*/ 51 h 1522"/>
                <a:gd name="T34" fmla="*/ 1102 w 1155"/>
                <a:gd name="T35" fmla="*/ 99 h 1522"/>
                <a:gd name="T36" fmla="*/ 1077 w 1155"/>
                <a:gd name="T37" fmla="*/ 109 h 1522"/>
                <a:gd name="T38" fmla="*/ 735 w 1155"/>
                <a:gd name="T39" fmla="*/ 452 h 1522"/>
                <a:gd name="T40" fmla="*/ 699 w 1155"/>
                <a:gd name="T41" fmla="*/ 467 h 1522"/>
                <a:gd name="T42" fmla="*/ 273 w 1155"/>
                <a:gd name="T43" fmla="*/ 467 h 1522"/>
                <a:gd name="T44" fmla="*/ 238 w 1155"/>
                <a:gd name="T45" fmla="*/ 481 h 1522"/>
                <a:gd name="T46" fmla="*/ 91 w 1155"/>
                <a:gd name="T47" fmla="*/ 628 h 1522"/>
                <a:gd name="T48" fmla="*/ 77 w 1155"/>
                <a:gd name="T49" fmla="*/ 663 h 1522"/>
                <a:gd name="T50" fmla="*/ 77 w 1155"/>
                <a:gd name="T51" fmla="*/ 1033 h 1522"/>
                <a:gd name="T52" fmla="*/ 1101 w 1155"/>
                <a:gd name="T53" fmla="*/ 69 h 1522"/>
                <a:gd name="T54" fmla="*/ 1124 w 1155"/>
                <a:gd name="T55" fmla="*/ 51 h 1522"/>
                <a:gd name="T56" fmla="*/ 1104 w 1155"/>
                <a:gd name="T57" fmla="*/ 31 h 1522"/>
                <a:gd name="T58" fmla="*/ 1086 w 1155"/>
                <a:gd name="T59" fmla="*/ 51 h 1522"/>
                <a:gd name="T60" fmla="*/ 1101 w 1155"/>
                <a:gd name="T61" fmla="*/ 69 h 1522"/>
                <a:gd name="T62" fmla="*/ 74 w 1155"/>
                <a:gd name="T63" fmla="*/ 1468 h 1522"/>
                <a:gd name="T64" fmla="*/ 56 w 1155"/>
                <a:gd name="T65" fmla="*/ 1449 h 1522"/>
                <a:gd name="T66" fmla="*/ 36 w 1155"/>
                <a:gd name="T67" fmla="*/ 1469 h 1522"/>
                <a:gd name="T68" fmla="*/ 55 w 1155"/>
                <a:gd name="T69" fmla="*/ 1487 h 1522"/>
                <a:gd name="T70" fmla="*/ 74 w 1155"/>
                <a:gd name="T71" fmla="*/ 1468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5" h="1522">
                  <a:moveTo>
                    <a:pt x="77" y="1033"/>
                  </a:moveTo>
                  <a:cubicBezTo>
                    <a:pt x="77" y="1158"/>
                    <a:pt x="77" y="1282"/>
                    <a:pt x="77" y="1407"/>
                  </a:cubicBezTo>
                  <a:cubicBezTo>
                    <a:pt x="77" y="1417"/>
                    <a:pt x="79" y="1425"/>
                    <a:pt x="88" y="1433"/>
                  </a:cubicBezTo>
                  <a:cubicBezTo>
                    <a:pt x="110" y="1452"/>
                    <a:pt x="110" y="1483"/>
                    <a:pt x="90" y="1503"/>
                  </a:cubicBezTo>
                  <a:cubicBezTo>
                    <a:pt x="70" y="1522"/>
                    <a:pt x="38" y="1522"/>
                    <a:pt x="20" y="1503"/>
                  </a:cubicBezTo>
                  <a:cubicBezTo>
                    <a:pt x="0" y="1483"/>
                    <a:pt x="0" y="1451"/>
                    <a:pt x="22" y="1433"/>
                  </a:cubicBezTo>
                  <a:cubicBezTo>
                    <a:pt x="32" y="1424"/>
                    <a:pt x="34" y="1416"/>
                    <a:pt x="34" y="1404"/>
                  </a:cubicBezTo>
                  <a:cubicBezTo>
                    <a:pt x="33" y="1151"/>
                    <a:pt x="34" y="897"/>
                    <a:pt x="33" y="644"/>
                  </a:cubicBezTo>
                  <a:cubicBezTo>
                    <a:pt x="33" y="630"/>
                    <a:pt x="37" y="621"/>
                    <a:pt x="47" y="611"/>
                  </a:cubicBezTo>
                  <a:cubicBezTo>
                    <a:pt x="106" y="553"/>
                    <a:pt x="165" y="494"/>
                    <a:pt x="223" y="434"/>
                  </a:cubicBezTo>
                  <a:cubicBezTo>
                    <a:pt x="232" y="426"/>
                    <a:pt x="240" y="423"/>
                    <a:pt x="251" y="423"/>
                  </a:cubicBezTo>
                  <a:cubicBezTo>
                    <a:pt x="395" y="423"/>
                    <a:pt x="539" y="423"/>
                    <a:pt x="683" y="423"/>
                  </a:cubicBezTo>
                  <a:cubicBezTo>
                    <a:pt x="696" y="424"/>
                    <a:pt x="705" y="419"/>
                    <a:pt x="714" y="410"/>
                  </a:cubicBezTo>
                  <a:cubicBezTo>
                    <a:pt x="825" y="299"/>
                    <a:pt x="936" y="189"/>
                    <a:pt x="1047" y="78"/>
                  </a:cubicBezTo>
                  <a:cubicBezTo>
                    <a:pt x="1054" y="71"/>
                    <a:pt x="1058" y="64"/>
                    <a:pt x="1057" y="52"/>
                  </a:cubicBezTo>
                  <a:cubicBezTo>
                    <a:pt x="1055" y="23"/>
                    <a:pt x="1078" y="0"/>
                    <a:pt x="1106" y="0"/>
                  </a:cubicBezTo>
                  <a:cubicBezTo>
                    <a:pt x="1133" y="1"/>
                    <a:pt x="1155" y="23"/>
                    <a:pt x="1154" y="51"/>
                  </a:cubicBezTo>
                  <a:cubicBezTo>
                    <a:pt x="1154" y="79"/>
                    <a:pt x="1131" y="102"/>
                    <a:pt x="1102" y="99"/>
                  </a:cubicBezTo>
                  <a:cubicBezTo>
                    <a:pt x="1090" y="97"/>
                    <a:pt x="1084" y="102"/>
                    <a:pt x="1077" y="109"/>
                  </a:cubicBezTo>
                  <a:cubicBezTo>
                    <a:pt x="963" y="224"/>
                    <a:pt x="849" y="337"/>
                    <a:pt x="735" y="452"/>
                  </a:cubicBezTo>
                  <a:cubicBezTo>
                    <a:pt x="724" y="463"/>
                    <a:pt x="714" y="467"/>
                    <a:pt x="699" y="467"/>
                  </a:cubicBezTo>
                  <a:cubicBezTo>
                    <a:pt x="557" y="467"/>
                    <a:pt x="415" y="467"/>
                    <a:pt x="273" y="467"/>
                  </a:cubicBezTo>
                  <a:cubicBezTo>
                    <a:pt x="258" y="467"/>
                    <a:pt x="248" y="471"/>
                    <a:pt x="238" y="481"/>
                  </a:cubicBezTo>
                  <a:cubicBezTo>
                    <a:pt x="189" y="531"/>
                    <a:pt x="141" y="580"/>
                    <a:pt x="91" y="628"/>
                  </a:cubicBezTo>
                  <a:cubicBezTo>
                    <a:pt x="80" y="639"/>
                    <a:pt x="77" y="649"/>
                    <a:pt x="77" y="663"/>
                  </a:cubicBezTo>
                  <a:cubicBezTo>
                    <a:pt x="77" y="786"/>
                    <a:pt x="77" y="910"/>
                    <a:pt x="77" y="1033"/>
                  </a:cubicBezTo>
                  <a:close/>
                  <a:moveTo>
                    <a:pt x="1101" y="69"/>
                  </a:moveTo>
                  <a:cubicBezTo>
                    <a:pt x="1117" y="69"/>
                    <a:pt x="1124" y="62"/>
                    <a:pt x="1124" y="51"/>
                  </a:cubicBezTo>
                  <a:cubicBezTo>
                    <a:pt x="1125" y="39"/>
                    <a:pt x="1117" y="31"/>
                    <a:pt x="1104" y="31"/>
                  </a:cubicBezTo>
                  <a:cubicBezTo>
                    <a:pt x="1092" y="32"/>
                    <a:pt x="1086" y="39"/>
                    <a:pt x="1086" y="51"/>
                  </a:cubicBezTo>
                  <a:cubicBezTo>
                    <a:pt x="1087" y="62"/>
                    <a:pt x="1092" y="69"/>
                    <a:pt x="1101" y="69"/>
                  </a:cubicBezTo>
                  <a:close/>
                  <a:moveTo>
                    <a:pt x="74" y="1468"/>
                  </a:moveTo>
                  <a:cubicBezTo>
                    <a:pt x="73" y="1457"/>
                    <a:pt x="66" y="1449"/>
                    <a:pt x="56" y="1449"/>
                  </a:cubicBezTo>
                  <a:cubicBezTo>
                    <a:pt x="45" y="1448"/>
                    <a:pt x="36" y="1456"/>
                    <a:pt x="36" y="1469"/>
                  </a:cubicBezTo>
                  <a:cubicBezTo>
                    <a:pt x="37" y="1480"/>
                    <a:pt x="44" y="1488"/>
                    <a:pt x="55" y="1487"/>
                  </a:cubicBezTo>
                  <a:cubicBezTo>
                    <a:pt x="67" y="1487"/>
                    <a:pt x="73" y="1480"/>
                    <a:pt x="74" y="14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232EF1AA-3F37-6F26-1FEA-A301757C8B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2" y="1501"/>
              <a:ext cx="331" cy="654"/>
            </a:xfrm>
            <a:custGeom>
              <a:avLst/>
              <a:gdLst>
                <a:gd name="T0" fmla="*/ 77 w 803"/>
                <a:gd name="T1" fmla="*/ 1196 h 1587"/>
                <a:gd name="T2" fmla="*/ 76 w 803"/>
                <a:gd name="T3" fmla="*/ 1470 h 1587"/>
                <a:gd name="T4" fmla="*/ 88 w 803"/>
                <a:gd name="T5" fmla="*/ 1497 h 1587"/>
                <a:gd name="T6" fmla="*/ 90 w 803"/>
                <a:gd name="T7" fmla="*/ 1566 h 1587"/>
                <a:gd name="T8" fmla="*/ 19 w 803"/>
                <a:gd name="T9" fmla="*/ 1566 h 1587"/>
                <a:gd name="T10" fmla="*/ 22 w 803"/>
                <a:gd name="T11" fmla="*/ 1496 h 1587"/>
                <a:gd name="T12" fmla="*/ 33 w 803"/>
                <a:gd name="T13" fmla="*/ 1469 h 1587"/>
                <a:gd name="T14" fmla="*/ 32 w 803"/>
                <a:gd name="T15" fmla="*/ 904 h 1587"/>
                <a:gd name="T16" fmla="*/ 46 w 803"/>
                <a:gd name="T17" fmla="*/ 871 h 1587"/>
                <a:gd name="T18" fmla="*/ 284 w 803"/>
                <a:gd name="T19" fmla="*/ 633 h 1587"/>
                <a:gd name="T20" fmla="*/ 313 w 803"/>
                <a:gd name="T21" fmla="*/ 621 h 1587"/>
                <a:gd name="T22" fmla="*/ 569 w 803"/>
                <a:gd name="T23" fmla="*/ 622 h 1587"/>
                <a:gd name="T24" fmla="*/ 597 w 803"/>
                <a:gd name="T25" fmla="*/ 610 h 1587"/>
                <a:gd name="T26" fmla="*/ 715 w 803"/>
                <a:gd name="T27" fmla="*/ 497 h 1587"/>
                <a:gd name="T28" fmla="*/ 725 w 803"/>
                <a:gd name="T29" fmla="*/ 472 h 1587"/>
                <a:gd name="T30" fmla="*/ 725 w 803"/>
                <a:gd name="T31" fmla="*/ 113 h 1587"/>
                <a:gd name="T32" fmla="*/ 716 w 803"/>
                <a:gd name="T33" fmla="*/ 91 h 1587"/>
                <a:gd name="T34" fmla="*/ 712 w 803"/>
                <a:gd name="T35" fmla="*/ 20 h 1587"/>
                <a:gd name="T36" fmla="*/ 783 w 803"/>
                <a:gd name="T37" fmla="*/ 20 h 1587"/>
                <a:gd name="T38" fmla="*/ 779 w 803"/>
                <a:gd name="T39" fmla="*/ 91 h 1587"/>
                <a:gd name="T40" fmla="*/ 769 w 803"/>
                <a:gd name="T41" fmla="*/ 115 h 1587"/>
                <a:gd name="T42" fmla="*/ 769 w 803"/>
                <a:gd name="T43" fmla="*/ 489 h 1587"/>
                <a:gd name="T44" fmla="*/ 758 w 803"/>
                <a:gd name="T45" fmla="*/ 516 h 1587"/>
                <a:gd name="T46" fmla="*/ 614 w 803"/>
                <a:gd name="T47" fmla="*/ 655 h 1587"/>
                <a:gd name="T48" fmla="*/ 588 w 803"/>
                <a:gd name="T49" fmla="*/ 665 h 1587"/>
                <a:gd name="T50" fmla="*/ 332 w 803"/>
                <a:gd name="T51" fmla="*/ 665 h 1587"/>
                <a:gd name="T52" fmla="*/ 302 w 803"/>
                <a:gd name="T53" fmla="*/ 677 h 1587"/>
                <a:gd name="T54" fmla="*/ 89 w 803"/>
                <a:gd name="T55" fmla="*/ 890 h 1587"/>
                <a:gd name="T56" fmla="*/ 76 w 803"/>
                <a:gd name="T57" fmla="*/ 920 h 1587"/>
                <a:gd name="T58" fmla="*/ 77 w 803"/>
                <a:gd name="T59" fmla="*/ 1196 h 1587"/>
                <a:gd name="T60" fmla="*/ 746 w 803"/>
                <a:gd name="T61" fmla="*/ 34 h 1587"/>
                <a:gd name="T62" fmla="*/ 729 w 803"/>
                <a:gd name="T63" fmla="*/ 53 h 1587"/>
                <a:gd name="T64" fmla="*/ 748 w 803"/>
                <a:gd name="T65" fmla="*/ 73 h 1587"/>
                <a:gd name="T66" fmla="*/ 766 w 803"/>
                <a:gd name="T67" fmla="*/ 54 h 1587"/>
                <a:gd name="T68" fmla="*/ 746 w 803"/>
                <a:gd name="T69" fmla="*/ 34 h 1587"/>
                <a:gd name="T70" fmla="*/ 55 w 803"/>
                <a:gd name="T71" fmla="*/ 1551 h 1587"/>
                <a:gd name="T72" fmla="*/ 73 w 803"/>
                <a:gd name="T73" fmla="*/ 1532 h 1587"/>
                <a:gd name="T74" fmla="*/ 55 w 803"/>
                <a:gd name="T75" fmla="*/ 1512 h 1587"/>
                <a:gd name="T76" fmla="*/ 36 w 803"/>
                <a:gd name="T77" fmla="*/ 1532 h 1587"/>
                <a:gd name="T78" fmla="*/ 55 w 803"/>
                <a:gd name="T79" fmla="*/ 1551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3" h="1587">
                  <a:moveTo>
                    <a:pt x="77" y="1196"/>
                  </a:moveTo>
                  <a:cubicBezTo>
                    <a:pt x="77" y="1287"/>
                    <a:pt x="77" y="1378"/>
                    <a:pt x="76" y="1470"/>
                  </a:cubicBezTo>
                  <a:cubicBezTo>
                    <a:pt x="76" y="1481"/>
                    <a:pt x="79" y="1489"/>
                    <a:pt x="88" y="1497"/>
                  </a:cubicBezTo>
                  <a:cubicBezTo>
                    <a:pt x="109" y="1515"/>
                    <a:pt x="109" y="1546"/>
                    <a:pt x="90" y="1566"/>
                  </a:cubicBezTo>
                  <a:cubicBezTo>
                    <a:pt x="70" y="1587"/>
                    <a:pt x="38" y="1586"/>
                    <a:pt x="19" y="1566"/>
                  </a:cubicBezTo>
                  <a:cubicBezTo>
                    <a:pt x="0" y="1545"/>
                    <a:pt x="0" y="1514"/>
                    <a:pt x="22" y="1496"/>
                  </a:cubicBezTo>
                  <a:cubicBezTo>
                    <a:pt x="31" y="1488"/>
                    <a:pt x="33" y="1480"/>
                    <a:pt x="33" y="1469"/>
                  </a:cubicBezTo>
                  <a:cubicBezTo>
                    <a:pt x="33" y="1281"/>
                    <a:pt x="33" y="1092"/>
                    <a:pt x="32" y="904"/>
                  </a:cubicBezTo>
                  <a:cubicBezTo>
                    <a:pt x="32" y="890"/>
                    <a:pt x="36" y="880"/>
                    <a:pt x="46" y="871"/>
                  </a:cubicBezTo>
                  <a:cubicBezTo>
                    <a:pt x="126" y="792"/>
                    <a:pt x="205" y="713"/>
                    <a:pt x="284" y="633"/>
                  </a:cubicBezTo>
                  <a:cubicBezTo>
                    <a:pt x="292" y="625"/>
                    <a:pt x="301" y="621"/>
                    <a:pt x="313" y="621"/>
                  </a:cubicBezTo>
                  <a:cubicBezTo>
                    <a:pt x="399" y="622"/>
                    <a:pt x="484" y="621"/>
                    <a:pt x="569" y="622"/>
                  </a:cubicBezTo>
                  <a:cubicBezTo>
                    <a:pt x="581" y="622"/>
                    <a:pt x="589" y="619"/>
                    <a:pt x="597" y="610"/>
                  </a:cubicBezTo>
                  <a:cubicBezTo>
                    <a:pt x="636" y="572"/>
                    <a:pt x="676" y="534"/>
                    <a:pt x="715" y="497"/>
                  </a:cubicBezTo>
                  <a:cubicBezTo>
                    <a:pt x="723" y="490"/>
                    <a:pt x="725" y="483"/>
                    <a:pt x="725" y="472"/>
                  </a:cubicBezTo>
                  <a:cubicBezTo>
                    <a:pt x="725" y="352"/>
                    <a:pt x="725" y="233"/>
                    <a:pt x="725" y="113"/>
                  </a:cubicBezTo>
                  <a:cubicBezTo>
                    <a:pt x="725" y="103"/>
                    <a:pt x="723" y="97"/>
                    <a:pt x="716" y="91"/>
                  </a:cubicBezTo>
                  <a:cubicBezTo>
                    <a:pt x="693" y="71"/>
                    <a:pt x="692" y="40"/>
                    <a:pt x="712" y="20"/>
                  </a:cubicBezTo>
                  <a:cubicBezTo>
                    <a:pt x="731" y="0"/>
                    <a:pt x="764" y="0"/>
                    <a:pt x="783" y="20"/>
                  </a:cubicBezTo>
                  <a:cubicBezTo>
                    <a:pt x="803" y="41"/>
                    <a:pt x="802" y="72"/>
                    <a:pt x="779" y="91"/>
                  </a:cubicBezTo>
                  <a:cubicBezTo>
                    <a:pt x="770" y="98"/>
                    <a:pt x="769" y="105"/>
                    <a:pt x="769" y="115"/>
                  </a:cubicBezTo>
                  <a:cubicBezTo>
                    <a:pt x="769" y="239"/>
                    <a:pt x="769" y="364"/>
                    <a:pt x="769" y="489"/>
                  </a:cubicBezTo>
                  <a:cubicBezTo>
                    <a:pt x="769" y="500"/>
                    <a:pt x="766" y="508"/>
                    <a:pt x="758" y="516"/>
                  </a:cubicBezTo>
                  <a:cubicBezTo>
                    <a:pt x="709" y="562"/>
                    <a:pt x="661" y="608"/>
                    <a:pt x="614" y="655"/>
                  </a:cubicBezTo>
                  <a:cubicBezTo>
                    <a:pt x="606" y="663"/>
                    <a:pt x="598" y="665"/>
                    <a:pt x="588" y="665"/>
                  </a:cubicBezTo>
                  <a:cubicBezTo>
                    <a:pt x="502" y="665"/>
                    <a:pt x="417" y="665"/>
                    <a:pt x="332" y="665"/>
                  </a:cubicBezTo>
                  <a:cubicBezTo>
                    <a:pt x="319" y="665"/>
                    <a:pt x="311" y="668"/>
                    <a:pt x="302" y="677"/>
                  </a:cubicBezTo>
                  <a:cubicBezTo>
                    <a:pt x="231" y="749"/>
                    <a:pt x="160" y="820"/>
                    <a:pt x="89" y="890"/>
                  </a:cubicBezTo>
                  <a:cubicBezTo>
                    <a:pt x="80" y="899"/>
                    <a:pt x="76" y="908"/>
                    <a:pt x="76" y="920"/>
                  </a:cubicBezTo>
                  <a:cubicBezTo>
                    <a:pt x="77" y="1012"/>
                    <a:pt x="77" y="1104"/>
                    <a:pt x="77" y="1196"/>
                  </a:cubicBezTo>
                  <a:close/>
                  <a:moveTo>
                    <a:pt x="746" y="34"/>
                  </a:moveTo>
                  <a:cubicBezTo>
                    <a:pt x="737" y="37"/>
                    <a:pt x="729" y="41"/>
                    <a:pt x="729" y="53"/>
                  </a:cubicBezTo>
                  <a:cubicBezTo>
                    <a:pt x="729" y="66"/>
                    <a:pt x="737" y="74"/>
                    <a:pt x="748" y="73"/>
                  </a:cubicBezTo>
                  <a:cubicBezTo>
                    <a:pt x="759" y="73"/>
                    <a:pt x="766" y="65"/>
                    <a:pt x="766" y="54"/>
                  </a:cubicBezTo>
                  <a:cubicBezTo>
                    <a:pt x="766" y="42"/>
                    <a:pt x="759" y="36"/>
                    <a:pt x="746" y="34"/>
                  </a:cubicBezTo>
                  <a:close/>
                  <a:moveTo>
                    <a:pt x="55" y="1551"/>
                  </a:moveTo>
                  <a:cubicBezTo>
                    <a:pt x="66" y="1550"/>
                    <a:pt x="73" y="1544"/>
                    <a:pt x="73" y="1532"/>
                  </a:cubicBezTo>
                  <a:cubicBezTo>
                    <a:pt x="73" y="1519"/>
                    <a:pt x="64" y="1512"/>
                    <a:pt x="55" y="1512"/>
                  </a:cubicBezTo>
                  <a:cubicBezTo>
                    <a:pt x="45" y="1512"/>
                    <a:pt x="36" y="1519"/>
                    <a:pt x="36" y="1532"/>
                  </a:cubicBezTo>
                  <a:cubicBezTo>
                    <a:pt x="36" y="1544"/>
                    <a:pt x="43" y="1550"/>
                    <a:pt x="55" y="15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34A792E8-6C5A-B3B8-97A3-C64FAF93F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699"/>
              <a:ext cx="195" cy="559"/>
            </a:xfrm>
            <a:custGeom>
              <a:avLst/>
              <a:gdLst>
                <a:gd name="T0" fmla="*/ 393 w 471"/>
                <a:gd name="T1" fmla="*/ 986 h 1354"/>
                <a:gd name="T2" fmla="*/ 394 w 471"/>
                <a:gd name="T3" fmla="*/ 736 h 1354"/>
                <a:gd name="T4" fmla="*/ 381 w 471"/>
                <a:gd name="T5" fmla="*/ 707 h 1354"/>
                <a:gd name="T6" fmla="*/ 249 w 471"/>
                <a:gd name="T7" fmla="*/ 575 h 1354"/>
                <a:gd name="T8" fmla="*/ 235 w 471"/>
                <a:gd name="T9" fmla="*/ 542 h 1354"/>
                <a:gd name="T10" fmla="*/ 236 w 471"/>
                <a:gd name="T11" fmla="*/ 285 h 1354"/>
                <a:gd name="T12" fmla="*/ 223 w 471"/>
                <a:gd name="T13" fmla="*/ 253 h 1354"/>
                <a:gd name="T14" fmla="*/ 78 w 471"/>
                <a:gd name="T15" fmla="*/ 109 h 1354"/>
                <a:gd name="T16" fmla="*/ 51 w 471"/>
                <a:gd name="T17" fmla="*/ 98 h 1354"/>
                <a:gd name="T18" fmla="*/ 0 w 471"/>
                <a:gd name="T19" fmla="*/ 51 h 1354"/>
                <a:gd name="T20" fmla="*/ 51 w 471"/>
                <a:gd name="T21" fmla="*/ 0 h 1354"/>
                <a:gd name="T22" fmla="*/ 98 w 471"/>
                <a:gd name="T23" fmla="*/ 51 h 1354"/>
                <a:gd name="T24" fmla="*/ 109 w 471"/>
                <a:gd name="T25" fmla="*/ 78 h 1354"/>
                <a:gd name="T26" fmla="*/ 264 w 471"/>
                <a:gd name="T27" fmla="*/ 232 h 1354"/>
                <a:gd name="T28" fmla="*/ 280 w 471"/>
                <a:gd name="T29" fmla="*/ 272 h 1354"/>
                <a:gd name="T30" fmla="*/ 279 w 471"/>
                <a:gd name="T31" fmla="*/ 520 h 1354"/>
                <a:gd name="T32" fmla="*/ 296 w 471"/>
                <a:gd name="T33" fmla="*/ 560 h 1354"/>
                <a:gd name="T34" fmla="*/ 424 w 471"/>
                <a:gd name="T35" fmla="*/ 687 h 1354"/>
                <a:gd name="T36" fmla="*/ 438 w 471"/>
                <a:gd name="T37" fmla="*/ 720 h 1354"/>
                <a:gd name="T38" fmla="*/ 437 w 471"/>
                <a:gd name="T39" fmla="*/ 1234 h 1354"/>
                <a:gd name="T40" fmla="*/ 449 w 471"/>
                <a:gd name="T41" fmla="*/ 1264 h 1354"/>
                <a:gd name="T42" fmla="*/ 451 w 471"/>
                <a:gd name="T43" fmla="*/ 1334 h 1354"/>
                <a:gd name="T44" fmla="*/ 381 w 471"/>
                <a:gd name="T45" fmla="*/ 1334 h 1354"/>
                <a:gd name="T46" fmla="*/ 383 w 471"/>
                <a:gd name="T47" fmla="*/ 1263 h 1354"/>
                <a:gd name="T48" fmla="*/ 393 w 471"/>
                <a:gd name="T49" fmla="*/ 1238 h 1354"/>
                <a:gd name="T50" fmla="*/ 393 w 471"/>
                <a:gd name="T51" fmla="*/ 986 h 1354"/>
                <a:gd name="T52" fmla="*/ 48 w 471"/>
                <a:gd name="T53" fmla="*/ 69 h 1354"/>
                <a:gd name="T54" fmla="*/ 68 w 471"/>
                <a:gd name="T55" fmla="*/ 51 h 1354"/>
                <a:gd name="T56" fmla="*/ 49 w 471"/>
                <a:gd name="T57" fmla="*/ 31 h 1354"/>
                <a:gd name="T58" fmla="*/ 30 w 471"/>
                <a:gd name="T59" fmla="*/ 49 h 1354"/>
                <a:gd name="T60" fmla="*/ 48 w 471"/>
                <a:gd name="T61" fmla="*/ 69 h 1354"/>
                <a:gd name="T62" fmla="*/ 434 w 471"/>
                <a:gd name="T63" fmla="*/ 1301 h 1354"/>
                <a:gd name="T64" fmla="*/ 417 w 471"/>
                <a:gd name="T65" fmla="*/ 1280 h 1354"/>
                <a:gd name="T66" fmla="*/ 397 w 471"/>
                <a:gd name="T67" fmla="*/ 1298 h 1354"/>
                <a:gd name="T68" fmla="*/ 414 w 471"/>
                <a:gd name="T69" fmla="*/ 1318 h 1354"/>
                <a:gd name="T70" fmla="*/ 434 w 471"/>
                <a:gd name="T71" fmla="*/ 1301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1" h="1354">
                  <a:moveTo>
                    <a:pt x="393" y="986"/>
                  </a:moveTo>
                  <a:cubicBezTo>
                    <a:pt x="393" y="902"/>
                    <a:pt x="393" y="819"/>
                    <a:pt x="394" y="736"/>
                  </a:cubicBezTo>
                  <a:cubicBezTo>
                    <a:pt x="394" y="723"/>
                    <a:pt x="390" y="715"/>
                    <a:pt x="381" y="707"/>
                  </a:cubicBezTo>
                  <a:cubicBezTo>
                    <a:pt x="337" y="663"/>
                    <a:pt x="294" y="619"/>
                    <a:pt x="249" y="575"/>
                  </a:cubicBezTo>
                  <a:cubicBezTo>
                    <a:pt x="240" y="566"/>
                    <a:pt x="235" y="556"/>
                    <a:pt x="235" y="542"/>
                  </a:cubicBezTo>
                  <a:cubicBezTo>
                    <a:pt x="236" y="457"/>
                    <a:pt x="235" y="371"/>
                    <a:pt x="236" y="285"/>
                  </a:cubicBezTo>
                  <a:cubicBezTo>
                    <a:pt x="236" y="271"/>
                    <a:pt x="232" y="262"/>
                    <a:pt x="223" y="253"/>
                  </a:cubicBezTo>
                  <a:cubicBezTo>
                    <a:pt x="174" y="206"/>
                    <a:pt x="126" y="157"/>
                    <a:pt x="78" y="109"/>
                  </a:cubicBezTo>
                  <a:cubicBezTo>
                    <a:pt x="71" y="101"/>
                    <a:pt x="64" y="97"/>
                    <a:pt x="51" y="98"/>
                  </a:cubicBezTo>
                  <a:cubicBezTo>
                    <a:pt x="23" y="100"/>
                    <a:pt x="1" y="78"/>
                    <a:pt x="0" y="51"/>
                  </a:cubicBezTo>
                  <a:cubicBezTo>
                    <a:pt x="0" y="22"/>
                    <a:pt x="22" y="0"/>
                    <a:pt x="51" y="0"/>
                  </a:cubicBezTo>
                  <a:cubicBezTo>
                    <a:pt x="78" y="1"/>
                    <a:pt x="100" y="23"/>
                    <a:pt x="98" y="51"/>
                  </a:cubicBezTo>
                  <a:cubicBezTo>
                    <a:pt x="97" y="64"/>
                    <a:pt x="101" y="71"/>
                    <a:pt x="109" y="78"/>
                  </a:cubicBezTo>
                  <a:cubicBezTo>
                    <a:pt x="161" y="130"/>
                    <a:pt x="212" y="182"/>
                    <a:pt x="264" y="232"/>
                  </a:cubicBezTo>
                  <a:cubicBezTo>
                    <a:pt x="276" y="244"/>
                    <a:pt x="280" y="256"/>
                    <a:pt x="280" y="272"/>
                  </a:cubicBezTo>
                  <a:cubicBezTo>
                    <a:pt x="279" y="355"/>
                    <a:pt x="280" y="438"/>
                    <a:pt x="279" y="520"/>
                  </a:cubicBezTo>
                  <a:cubicBezTo>
                    <a:pt x="279" y="537"/>
                    <a:pt x="284" y="549"/>
                    <a:pt x="296" y="560"/>
                  </a:cubicBezTo>
                  <a:cubicBezTo>
                    <a:pt x="339" y="602"/>
                    <a:pt x="381" y="645"/>
                    <a:pt x="424" y="687"/>
                  </a:cubicBezTo>
                  <a:cubicBezTo>
                    <a:pt x="433" y="696"/>
                    <a:pt x="438" y="706"/>
                    <a:pt x="438" y="720"/>
                  </a:cubicBezTo>
                  <a:cubicBezTo>
                    <a:pt x="437" y="891"/>
                    <a:pt x="437" y="1062"/>
                    <a:pt x="437" y="1234"/>
                  </a:cubicBezTo>
                  <a:cubicBezTo>
                    <a:pt x="437" y="1246"/>
                    <a:pt x="438" y="1255"/>
                    <a:pt x="449" y="1264"/>
                  </a:cubicBezTo>
                  <a:cubicBezTo>
                    <a:pt x="471" y="1282"/>
                    <a:pt x="470" y="1314"/>
                    <a:pt x="451" y="1334"/>
                  </a:cubicBezTo>
                  <a:cubicBezTo>
                    <a:pt x="431" y="1353"/>
                    <a:pt x="400" y="1354"/>
                    <a:pt x="381" y="1334"/>
                  </a:cubicBezTo>
                  <a:cubicBezTo>
                    <a:pt x="361" y="1314"/>
                    <a:pt x="361" y="1282"/>
                    <a:pt x="383" y="1263"/>
                  </a:cubicBezTo>
                  <a:cubicBezTo>
                    <a:pt x="392" y="1255"/>
                    <a:pt x="393" y="1248"/>
                    <a:pt x="393" y="1238"/>
                  </a:cubicBezTo>
                  <a:cubicBezTo>
                    <a:pt x="393" y="1154"/>
                    <a:pt x="393" y="1070"/>
                    <a:pt x="393" y="986"/>
                  </a:cubicBezTo>
                  <a:close/>
                  <a:moveTo>
                    <a:pt x="48" y="69"/>
                  </a:moveTo>
                  <a:cubicBezTo>
                    <a:pt x="61" y="68"/>
                    <a:pt x="68" y="62"/>
                    <a:pt x="68" y="51"/>
                  </a:cubicBezTo>
                  <a:cubicBezTo>
                    <a:pt x="69" y="38"/>
                    <a:pt x="61" y="31"/>
                    <a:pt x="49" y="31"/>
                  </a:cubicBezTo>
                  <a:cubicBezTo>
                    <a:pt x="38" y="30"/>
                    <a:pt x="30" y="38"/>
                    <a:pt x="30" y="49"/>
                  </a:cubicBezTo>
                  <a:cubicBezTo>
                    <a:pt x="30" y="61"/>
                    <a:pt x="38" y="67"/>
                    <a:pt x="48" y="69"/>
                  </a:cubicBezTo>
                  <a:close/>
                  <a:moveTo>
                    <a:pt x="434" y="1301"/>
                  </a:moveTo>
                  <a:cubicBezTo>
                    <a:pt x="434" y="1288"/>
                    <a:pt x="427" y="1280"/>
                    <a:pt x="417" y="1280"/>
                  </a:cubicBezTo>
                  <a:cubicBezTo>
                    <a:pt x="406" y="1279"/>
                    <a:pt x="398" y="1286"/>
                    <a:pt x="397" y="1298"/>
                  </a:cubicBezTo>
                  <a:cubicBezTo>
                    <a:pt x="396" y="1310"/>
                    <a:pt x="402" y="1317"/>
                    <a:pt x="414" y="1318"/>
                  </a:cubicBezTo>
                  <a:cubicBezTo>
                    <a:pt x="426" y="1318"/>
                    <a:pt x="433" y="1312"/>
                    <a:pt x="434" y="1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0" name="Freeform 10">
              <a:extLst>
                <a:ext uri="{FF2B5EF4-FFF2-40B4-BE49-F238E27FC236}">
                  <a16:creationId xmlns:a16="http://schemas.microsoft.com/office/drawing/2014/main" id="{98C9D5CB-2422-2E03-E140-168DA5D66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1" y="1541"/>
              <a:ext cx="85" cy="389"/>
            </a:xfrm>
            <a:custGeom>
              <a:avLst/>
              <a:gdLst>
                <a:gd name="T0" fmla="*/ 103 w 207"/>
                <a:gd name="T1" fmla="*/ 57 h 941"/>
                <a:gd name="T2" fmla="*/ 87 w 207"/>
                <a:gd name="T3" fmla="*/ 89 h 941"/>
                <a:gd name="T4" fmla="*/ 76 w 207"/>
                <a:gd name="T5" fmla="*/ 114 h 941"/>
                <a:gd name="T6" fmla="*/ 76 w 207"/>
                <a:gd name="T7" fmla="*/ 274 h 941"/>
                <a:gd name="T8" fmla="*/ 88 w 207"/>
                <a:gd name="T9" fmla="*/ 302 h 941"/>
                <a:gd name="T10" fmla="*/ 163 w 207"/>
                <a:gd name="T11" fmla="*/ 376 h 941"/>
                <a:gd name="T12" fmla="*/ 174 w 207"/>
                <a:gd name="T13" fmla="*/ 404 h 941"/>
                <a:gd name="T14" fmla="*/ 174 w 207"/>
                <a:gd name="T15" fmla="*/ 826 h 941"/>
                <a:gd name="T16" fmla="*/ 185 w 207"/>
                <a:gd name="T17" fmla="*/ 851 h 941"/>
                <a:gd name="T18" fmla="*/ 187 w 207"/>
                <a:gd name="T19" fmla="*/ 922 h 941"/>
                <a:gd name="T20" fmla="*/ 117 w 207"/>
                <a:gd name="T21" fmla="*/ 922 h 941"/>
                <a:gd name="T22" fmla="*/ 120 w 207"/>
                <a:gd name="T23" fmla="*/ 851 h 941"/>
                <a:gd name="T24" fmla="*/ 130 w 207"/>
                <a:gd name="T25" fmla="*/ 826 h 941"/>
                <a:gd name="T26" fmla="*/ 130 w 207"/>
                <a:gd name="T27" fmla="*/ 422 h 941"/>
                <a:gd name="T28" fmla="*/ 118 w 207"/>
                <a:gd name="T29" fmla="*/ 393 h 941"/>
                <a:gd name="T30" fmla="*/ 45 w 207"/>
                <a:gd name="T31" fmla="*/ 321 h 941"/>
                <a:gd name="T32" fmla="*/ 32 w 207"/>
                <a:gd name="T33" fmla="*/ 288 h 941"/>
                <a:gd name="T34" fmla="*/ 33 w 207"/>
                <a:gd name="T35" fmla="*/ 118 h 941"/>
                <a:gd name="T36" fmla="*/ 20 w 207"/>
                <a:gd name="T37" fmla="*/ 87 h 941"/>
                <a:gd name="T38" fmla="*/ 11 w 207"/>
                <a:gd name="T39" fmla="*/ 29 h 941"/>
                <a:gd name="T40" fmla="*/ 66 w 207"/>
                <a:gd name="T41" fmla="*/ 5 h 941"/>
                <a:gd name="T42" fmla="*/ 103 w 207"/>
                <a:gd name="T43" fmla="*/ 57 h 941"/>
                <a:gd name="T44" fmla="*/ 54 w 207"/>
                <a:gd name="T45" fmla="*/ 74 h 941"/>
                <a:gd name="T46" fmla="*/ 73 w 207"/>
                <a:gd name="T47" fmla="*/ 54 h 941"/>
                <a:gd name="T48" fmla="*/ 53 w 207"/>
                <a:gd name="T49" fmla="*/ 35 h 941"/>
                <a:gd name="T50" fmla="*/ 35 w 207"/>
                <a:gd name="T51" fmla="*/ 54 h 941"/>
                <a:gd name="T52" fmla="*/ 54 w 207"/>
                <a:gd name="T53" fmla="*/ 74 h 941"/>
                <a:gd name="T54" fmla="*/ 152 w 207"/>
                <a:gd name="T55" fmla="*/ 867 h 941"/>
                <a:gd name="T56" fmla="*/ 134 w 207"/>
                <a:gd name="T57" fmla="*/ 889 h 941"/>
                <a:gd name="T58" fmla="*/ 154 w 207"/>
                <a:gd name="T59" fmla="*/ 906 h 941"/>
                <a:gd name="T60" fmla="*/ 171 w 207"/>
                <a:gd name="T61" fmla="*/ 886 h 941"/>
                <a:gd name="T62" fmla="*/ 152 w 207"/>
                <a:gd name="T63" fmla="*/ 867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" h="941">
                  <a:moveTo>
                    <a:pt x="103" y="57"/>
                  </a:moveTo>
                  <a:cubicBezTo>
                    <a:pt x="103" y="68"/>
                    <a:pt x="98" y="80"/>
                    <a:pt x="87" y="89"/>
                  </a:cubicBezTo>
                  <a:cubicBezTo>
                    <a:pt x="78" y="96"/>
                    <a:pt x="76" y="103"/>
                    <a:pt x="76" y="114"/>
                  </a:cubicBezTo>
                  <a:cubicBezTo>
                    <a:pt x="76" y="167"/>
                    <a:pt x="76" y="221"/>
                    <a:pt x="76" y="274"/>
                  </a:cubicBezTo>
                  <a:cubicBezTo>
                    <a:pt x="76" y="286"/>
                    <a:pt x="80" y="294"/>
                    <a:pt x="88" y="302"/>
                  </a:cubicBezTo>
                  <a:cubicBezTo>
                    <a:pt x="113" y="326"/>
                    <a:pt x="138" y="352"/>
                    <a:pt x="163" y="376"/>
                  </a:cubicBezTo>
                  <a:cubicBezTo>
                    <a:pt x="171" y="384"/>
                    <a:pt x="174" y="393"/>
                    <a:pt x="174" y="404"/>
                  </a:cubicBezTo>
                  <a:cubicBezTo>
                    <a:pt x="174" y="545"/>
                    <a:pt x="174" y="685"/>
                    <a:pt x="174" y="826"/>
                  </a:cubicBezTo>
                  <a:cubicBezTo>
                    <a:pt x="174" y="836"/>
                    <a:pt x="176" y="844"/>
                    <a:pt x="185" y="851"/>
                  </a:cubicBezTo>
                  <a:cubicBezTo>
                    <a:pt x="207" y="870"/>
                    <a:pt x="207" y="902"/>
                    <a:pt x="187" y="922"/>
                  </a:cubicBezTo>
                  <a:cubicBezTo>
                    <a:pt x="169" y="941"/>
                    <a:pt x="136" y="941"/>
                    <a:pt x="117" y="922"/>
                  </a:cubicBezTo>
                  <a:cubicBezTo>
                    <a:pt x="97" y="902"/>
                    <a:pt x="97" y="870"/>
                    <a:pt x="120" y="851"/>
                  </a:cubicBezTo>
                  <a:cubicBezTo>
                    <a:pt x="129" y="844"/>
                    <a:pt x="130" y="836"/>
                    <a:pt x="130" y="826"/>
                  </a:cubicBezTo>
                  <a:cubicBezTo>
                    <a:pt x="130" y="691"/>
                    <a:pt x="130" y="557"/>
                    <a:pt x="130" y="422"/>
                  </a:cubicBezTo>
                  <a:cubicBezTo>
                    <a:pt x="131" y="410"/>
                    <a:pt x="127" y="401"/>
                    <a:pt x="118" y="393"/>
                  </a:cubicBezTo>
                  <a:cubicBezTo>
                    <a:pt x="93" y="369"/>
                    <a:pt x="70" y="344"/>
                    <a:pt x="45" y="321"/>
                  </a:cubicBezTo>
                  <a:cubicBezTo>
                    <a:pt x="35" y="312"/>
                    <a:pt x="32" y="302"/>
                    <a:pt x="32" y="288"/>
                  </a:cubicBezTo>
                  <a:cubicBezTo>
                    <a:pt x="33" y="231"/>
                    <a:pt x="32" y="175"/>
                    <a:pt x="33" y="118"/>
                  </a:cubicBezTo>
                  <a:cubicBezTo>
                    <a:pt x="33" y="105"/>
                    <a:pt x="30" y="96"/>
                    <a:pt x="20" y="87"/>
                  </a:cubicBezTo>
                  <a:cubicBezTo>
                    <a:pt x="3" y="73"/>
                    <a:pt x="0" y="48"/>
                    <a:pt x="11" y="29"/>
                  </a:cubicBezTo>
                  <a:cubicBezTo>
                    <a:pt x="22" y="10"/>
                    <a:pt x="45" y="0"/>
                    <a:pt x="66" y="5"/>
                  </a:cubicBezTo>
                  <a:cubicBezTo>
                    <a:pt x="89" y="11"/>
                    <a:pt x="103" y="30"/>
                    <a:pt x="103" y="57"/>
                  </a:cubicBezTo>
                  <a:close/>
                  <a:moveTo>
                    <a:pt x="54" y="74"/>
                  </a:moveTo>
                  <a:cubicBezTo>
                    <a:pt x="64" y="71"/>
                    <a:pt x="73" y="65"/>
                    <a:pt x="73" y="54"/>
                  </a:cubicBezTo>
                  <a:cubicBezTo>
                    <a:pt x="73" y="41"/>
                    <a:pt x="66" y="34"/>
                    <a:pt x="53" y="35"/>
                  </a:cubicBezTo>
                  <a:cubicBezTo>
                    <a:pt x="41" y="35"/>
                    <a:pt x="35" y="43"/>
                    <a:pt x="35" y="54"/>
                  </a:cubicBezTo>
                  <a:cubicBezTo>
                    <a:pt x="35" y="65"/>
                    <a:pt x="44" y="71"/>
                    <a:pt x="54" y="74"/>
                  </a:cubicBezTo>
                  <a:close/>
                  <a:moveTo>
                    <a:pt x="152" y="867"/>
                  </a:moveTo>
                  <a:cubicBezTo>
                    <a:pt x="141" y="871"/>
                    <a:pt x="132" y="876"/>
                    <a:pt x="134" y="889"/>
                  </a:cubicBezTo>
                  <a:cubicBezTo>
                    <a:pt x="135" y="901"/>
                    <a:pt x="143" y="907"/>
                    <a:pt x="154" y="906"/>
                  </a:cubicBezTo>
                  <a:cubicBezTo>
                    <a:pt x="165" y="905"/>
                    <a:pt x="171" y="898"/>
                    <a:pt x="171" y="886"/>
                  </a:cubicBezTo>
                  <a:cubicBezTo>
                    <a:pt x="170" y="874"/>
                    <a:pt x="161" y="870"/>
                    <a:pt x="152" y="8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1" name="Freeform 11">
              <a:extLst>
                <a:ext uri="{FF2B5EF4-FFF2-40B4-BE49-F238E27FC236}">
                  <a16:creationId xmlns:a16="http://schemas.microsoft.com/office/drawing/2014/main" id="{D91C3026-2E7C-A87C-B0E7-533244C13F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4" y="1780"/>
              <a:ext cx="333" cy="150"/>
            </a:xfrm>
            <a:custGeom>
              <a:avLst/>
              <a:gdLst>
                <a:gd name="T0" fmla="*/ 750 w 805"/>
                <a:gd name="T1" fmla="*/ 98 h 363"/>
                <a:gd name="T2" fmla="*/ 728 w 805"/>
                <a:gd name="T3" fmla="*/ 107 h 363"/>
                <a:gd name="T4" fmla="*/ 517 w 805"/>
                <a:gd name="T5" fmla="*/ 319 h 363"/>
                <a:gd name="T6" fmla="*/ 487 w 805"/>
                <a:gd name="T7" fmla="*/ 331 h 363"/>
                <a:gd name="T8" fmla="*/ 118 w 805"/>
                <a:gd name="T9" fmla="*/ 331 h 363"/>
                <a:gd name="T10" fmla="*/ 88 w 805"/>
                <a:gd name="T11" fmla="*/ 342 h 363"/>
                <a:gd name="T12" fmla="*/ 19 w 805"/>
                <a:gd name="T13" fmla="*/ 343 h 363"/>
                <a:gd name="T14" fmla="*/ 19 w 805"/>
                <a:gd name="T15" fmla="*/ 273 h 363"/>
                <a:gd name="T16" fmla="*/ 89 w 805"/>
                <a:gd name="T17" fmla="*/ 275 h 363"/>
                <a:gd name="T18" fmla="*/ 117 w 805"/>
                <a:gd name="T19" fmla="*/ 287 h 363"/>
                <a:gd name="T20" fmla="*/ 467 w 805"/>
                <a:gd name="T21" fmla="*/ 287 h 363"/>
                <a:gd name="T22" fmla="*/ 499 w 805"/>
                <a:gd name="T23" fmla="*/ 275 h 363"/>
                <a:gd name="T24" fmla="*/ 696 w 805"/>
                <a:gd name="T25" fmla="*/ 77 h 363"/>
                <a:gd name="T26" fmla="*/ 706 w 805"/>
                <a:gd name="T27" fmla="*/ 53 h 363"/>
                <a:gd name="T28" fmla="*/ 755 w 805"/>
                <a:gd name="T29" fmla="*/ 0 h 363"/>
                <a:gd name="T30" fmla="*/ 805 w 805"/>
                <a:gd name="T31" fmla="*/ 49 h 363"/>
                <a:gd name="T32" fmla="*/ 750 w 805"/>
                <a:gd name="T33" fmla="*/ 98 h 363"/>
                <a:gd name="T34" fmla="*/ 755 w 805"/>
                <a:gd name="T35" fmla="*/ 30 h 363"/>
                <a:gd name="T36" fmla="*/ 737 w 805"/>
                <a:gd name="T37" fmla="*/ 51 h 363"/>
                <a:gd name="T38" fmla="*/ 757 w 805"/>
                <a:gd name="T39" fmla="*/ 68 h 363"/>
                <a:gd name="T40" fmla="*/ 774 w 805"/>
                <a:gd name="T41" fmla="*/ 48 h 363"/>
                <a:gd name="T42" fmla="*/ 755 w 805"/>
                <a:gd name="T43" fmla="*/ 30 h 363"/>
                <a:gd name="T44" fmla="*/ 54 w 805"/>
                <a:gd name="T45" fmla="*/ 289 h 363"/>
                <a:gd name="T46" fmla="*/ 35 w 805"/>
                <a:gd name="T47" fmla="*/ 308 h 363"/>
                <a:gd name="T48" fmla="*/ 53 w 805"/>
                <a:gd name="T49" fmla="*/ 327 h 363"/>
                <a:gd name="T50" fmla="*/ 73 w 805"/>
                <a:gd name="T51" fmla="*/ 308 h 363"/>
                <a:gd name="T52" fmla="*/ 54 w 805"/>
                <a:gd name="T53" fmla="*/ 28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5" h="363">
                  <a:moveTo>
                    <a:pt x="750" y="98"/>
                  </a:moveTo>
                  <a:cubicBezTo>
                    <a:pt x="740" y="93"/>
                    <a:pt x="734" y="101"/>
                    <a:pt x="728" y="107"/>
                  </a:cubicBezTo>
                  <a:cubicBezTo>
                    <a:pt x="658" y="177"/>
                    <a:pt x="587" y="248"/>
                    <a:pt x="517" y="319"/>
                  </a:cubicBezTo>
                  <a:cubicBezTo>
                    <a:pt x="508" y="327"/>
                    <a:pt x="500" y="331"/>
                    <a:pt x="487" y="331"/>
                  </a:cubicBezTo>
                  <a:cubicBezTo>
                    <a:pt x="364" y="331"/>
                    <a:pt x="241" y="331"/>
                    <a:pt x="118" y="331"/>
                  </a:cubicBezTo>
                  <a:cubicBezTo>
                    <a:pt x="106" y="331"/>
                    <a:pt x="97" y="332"/>
                    <a:pt x="88" y="342"/>
                  </a:cubicBezTo>
                  <a:cubicBezTo>
                    <a:pt x="70" y="363"/>
                    <a:pt x="38" y="363"/>
                    <a:pt x="19" y="343"/>
                  </a:cubicBezTo>
                  <a:cubicBezTo>
                    <a:pt x="0" y="324"/>
                    <a:pt x="0" y="292"/>
                    <a:pt x="19" y="273"/>
                  </a:cubicBezTo>
                  <a:cubicBezTo>
                    <a:pt x="38" y="254"/>
                    <a:pt x="70" y="254"/>
                    <a:pt x="89" y="275"/>
                  </a:cubicBezTo>
                  <a:cubicBezTo>
                    <a:pt x="97" y="284"/>
                    <a:pt x="105" y="287"/>
                    <a:pt x="117" y="287"/>
                  </a:cubicBezTo>
                  <a:cubicBezTo>
                    <a:pt x="234" y="287"/>
                    <a:pt x="350" y="287"/>
                    <a:pt x="467" y="287"/>
                  </a:cubicBezTo>
                  <a:cubicBezTo>
                    <a:pt x="480" y="287"/>
                    <a:pt x="489" y="284"/>
                    <a:pt x="499" y="275"/>
                  </a:cubicBezTo>
                  <a:cubicBezTo>
                    <a:pt x="564" y="208"/>
                    <a:pt x="630" y="143"/>
                    <a:pt x="696" y="77"/>
                  </a:cubicBezTo>
                  <a:cubicBezTo>
                    <a:pt x="703" y="70"/>
                    <a:pt x="707" y="64"/>
                    <a:pt x="706" y="53"/>
                  </a:cubicBezTo>
                  <a:cubicBezTo>
                    <a:pt x="704" y="23"/>
                    <a:pt x="726" y="0"/>
                    <a:pt x="755" y="0"/>
                  </a:cubicBezTo>
                  <a:cubicBezTo>
                    <a:pt x="782" y="0"/>
                    <a:pt x="805" y="22"/>
                    <a:pt x="805" y="49"/>
                  </a:cubicBezTo>
                  <a:cubicBezTo>
                    <a:pt x="804" y="78"/>
                    <a:pt x="780" y="99"/>
                    <a:pt x="750" y="98"/>
                  </a:cubicBezTo>
                  <a:close/>
                  <a:moveTo>
                    <a:pt x="755" y="30"/>
                  </a:moveTo>
                  <a:cubicBezTo>
                    <a:pt x="742" y="32"/>
                    <a:pt x="736" y="39"/>
                    <a:pt x="737" y="51"/>
                  </a:cubicBezTo>
                  <a:cubicBezTo>
                    <a:pt x="738" y="64"/>
                    <a:pt x="746" y="69"/>
                    <a:pt x="757" y="68"/>
                  </a:cubicBezTo>
                  <a:cubicBezTo>
                    <a:pt x="768" y="66"/>
                    <a:pt x="774" y="59"/>
                    <a:pt x="774" y="48"/>
                  </a:cubicBezTo>
                  <a:cubicBezTo>
                    <a:pt x="773" y="36"/>
                    <a:pt x="765" y="31"/>
                    <a:pt x="755" y="30"/>
                  </a:cubicBezTo>
                  <a:close/>
                  <a:moveTo>
                    <a:pt x="54" y="289"/>
                  </a:moveTo>
                  <a:cubicBezTo>
                    <a:pt x="43" y="291"/>
                    <a:pt x="35" y="296"/>
                    <a:pt x="35" y="308"/>
                  </a:cubicBezTo>
                  <a:cubicBezTo>
                    <a:pt x="34" y="319"/>
                    <a:pt x="41" y="327"/>
                    <a:pt x="53" y="327"/>
                  </a:cubicBezTo>
                  <a:cubicBezTo>
                    <a:pt x="65" y="328"/>
                    <a:pt x="73" y="320"/>
                    <a:pt x="73" y="308"/>
                  </a:cubicBezTo>
                  <a:cubicBezTo>
                    <a:pt x="73" y="298"/>
                    <a:pt x="65" y="291"/>
                    <a:pt x="54" y="2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814C2BBF-39F3-AE93-AC46-4CD55D863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" y="1501"/>
              <a:ext cx="249" cy="206"/>
            </a:xfrm>
            <a:custGeom>
              <a:avLst/>
              <a:gdLst>
                <a:gd name="T0" fmla="*/ 400 w 603"/>
                <a:gd name="T1" fmla="*/ 468 h 501"/>
                <a:gd name="T2" fmla="*/ 295 w 603"/>
                <a:gd name="T3" fmla="*/ 465 h 501"/>
                <a:gd name="T4" fmla="*/ 220 w 603"/>
                <a:gd name="T5" fmla="*/ 395 h 501"/>
                <a:gd name="T6" fmla="*/ 47 w 603"/>
                <a:gd name="T7" fmla="*/ 222 h 501"/>
                <a:gd name="T8" fmla="*/ 36 w 603"/>
                <a:gd name="T9" fmla="*/ 195 h 501"/>
                <a:gd name="T10" fmla="*/ 36 w 603"/>
                <a:gd name="T11" fmla="*/ 135 h 501"/>
                <a:gd name="T12" fmla="*/ 19 w 603"/>
                <a:gd name="T13" fmla="*/ 83 h 501"/>
                <a:gd name="T14" fmla="*/ 26 w 603"/>
                <a:gd name="T15" fmla="*/ 16 h 501"/>
                <a:gd name="T16" fmla="*/ 93 w 603"/>
                <a:gd name="T17" fmla="*/ 20 h 501"/>
                <a:gd name="T18" fmla="*/ 92 w 603"/>
                <a:gd name="T19" fmla="*/ 88 h 501"/>
                <a:gd name="T20" fmla="*/ 79 w 603"/>
                <a:gd name="T21" fmla="*/ 119 h 501"/>
                <a:gd name="T22" fmla="*/ 131 w 603"/>
                <a:gd name="T23" fmla="*/ 245 h 501"/>
                <a:gd name="T24" fmla="*/ 300 w 603"/>
                <a:gd name="T25" fmla="*/ 412 h 501"/>
                <a:gd name="T26" fmla="*/ 329 w 603"/>
                <a:gd name="T27" fmla="*/ 425 h 501"/>
                <a:gd name="T28" fmla="*/ 487 w 603"/>
                <a:gd name="T29" fmla="*/ 425 h 501"/>
                <a:gd name="T30" fmla="*/ 511 w 603"/>
                <a:gd name="T31" fmla="*/ 415 h 501"/>
                <a:gd name="T32" fmla="*/ 582 w 603"/>
                <a:gd name="T33" fmla="*/ 410 h 501"/>
                <a:gd name="T34" fmla="*/ 583 w 603"/>
                <a:gd name="T35" fmla="*/ 482 h 501"/>
                <a:gd name="T36" fmla="*/ 512 w 603"/>
                <a:gd name="T37" fmla="*/ 478 h 501"/>
                <a:gd name="T38" fmla="*/ 488 w 603"/>
                <a:gd name="T39" fmla="*/ 469 h 501"/>
                <a:gd name="T40" fmla="*/ 400 w 603"/>
                <a:gd name="T41" fmla="*/ 469 h 501"/>
                <a:gd name="T42" fmla="*/ 400 w 603"/>
                <a:gd name="T43" fmla="*/ 468 h 501"/>
                <a:gd name="T44" fmla="*/ 58 w 603"/>
                <a:gd name="T45" fmla="*/ 74 h 501"/>
                <a:gd name="T46" fmla="*/ 76 w 603"/>
                <a:gd name="T47" fmla="*/ 54 h 501"/>
                <a:gd name="T48" fmla="*/ 56 w 603"/>
                <a:gd name="T49" fmla="*/ 35 h 501"/>
                <a:gd name="T50" fmla="*/ 39 w 603"/>
                <a:gd name="T51" fmla="*/ 55 h 501"/>
                <a:gd name="T52" fmla="*/ 58 w 603"/>
                <a:gd name="T53" fmla="*/ 74 h 501"/>
                <a:gd name="T54" fmla="*/ 548 w 603"/>
                <a:gd name="T55" fmla="*/ 427 h 501"/>
                <a:gd name="T56" fmla="*/ 529 w 603"/>
                <a:gd name="T57" fmla="*/ 446 h 501"/>
                <a:gd name="T58" fmla="*/ 550 w 603"/>
                <a:gd name="T59" fmla="*/ 465 h 501"/>
                <a:gd name="T60" fmla="*/ 567 w 603"/>
                <a:gd name="T61" fmla="*/ 446 h 501"/>
                <a:gd name="T62" fmla="*/ 548 w 603"/>
                <a:gd name="T63" fmla="*/ 42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3" h="501">
                  <a:moveTo>
                    <a:pt x="400" y="468"/>
                  </a:moveTo>
                  <a:cubicBezTo>
                    <a:pt x="365" y="468"/>
                    <a:pt x="325" y="477"/>
                    <a:pt x="295" y="465"/>
                  </a:cubicBezTo>
                  <a:cubicBezTo>
                    <a:pt x="265" y="453"/>
                    <a:pt x="245" y="419"/>
                    <a:pt x="220" y="395"/>
                  </a:cubicBezTo>
                  <a:cubicBezTo>
                    <a:pt x="163" y="337"/>
                    <a:pt x="105" y="280"/>
                    <a:pt x="47" y="222"/>
                  </a:cubicBezTo>
                  <a:cubicBezTo>
                    <a:pt x="39" y="214"/>
                    <a:pt x="35" y="206"/>
                    <a:pt x="36" y="195"/>
                  </a:cubicBezTo>
                  <a:cubicBezTo>
                    <a:pt x="37" y="175"/>
                    <a:pt x="36" y="155"/>
                    <a:pt x="36" y="135"/>
                  </a:cubicBezTo>
                  <a:cubicBezTo>
                    <a:pt x="36" y="116"/>
                    <a:pt x="37" y="99"/>
                    <a:pt x="19" y="83"/>
                  </a:cubicBezTo>
                  <a:cubicBezTo>
                    <a:pt x="0" y="66"/>
                    <a:pt x="6" y="33"/>
                    <a:pt x="26" y="16"/>
                  </a:cubicBezTo>
                  <a:cubicBezTo>
                    <a:pt x="46" y="0"/>
                    <a:pt x="76" y="2"/>
                    <a:pt x="93" y="20"/>
                  </a:cubicBezTo>
                  <a:cubicBezTo>
                    <a:pt x="111" y="39"/>
                    <a:pt x="112" y="71"/>
                    <a:pt x="92" y="88"/>
                  </a:cubicBezTo>
                  <a:cubicBezTo>
                    <a:pt x="81" y="97"/>
                    <a:pt x="81" y="107"/>
                    <a:pt x="79" y="119"/>
                  </a:cubicBezTo>
                  <a:cubicBezTo>
                    <a:pt x="71" y="172"/>
                    <a:pt x="91" y="210"/>
                    <a:pt x="131" y="245"/>
                  </a:cubicBezTo>
                  <a:cubicBezTo>
                    <a:pt x="190" y="298"/>
                    <a:pt x="244" y="356"/>
                    <a:pt x="300" y="412"/>
                  </a:cubicBezTo>
                  <a:cubicBezTo>
                    <a:pt x="308" y="421"/>
                    <a:pt x="317" y="425"/>
                    <a:pt x="329" y="425"/>
                  </a:cubicBezTo>
                  <a:cubicBezTo>
                    <a:pt x="382" y="425"/>
                    <a:pt x="434" y="425"/>
                    <a:pt x="487" y="425"/>
                  </a:cubicBezTo>
                  <a:cubicBezTo>
                    <a:pt x="497" y="425"/>
                    <a:pt x="504" y="424"/>
                    <a:pt x="511" y="415"/>
                  </a:cubicBezTo>
                  <a:cubicBezTo>
                    <a:pt x="530" y="393"/>
                    <a:pt x="561" y="391"/>
                    <a:pt x="582" y="410"/>
                  </a:cubicBezTo>
                  <a:cubicBezTo>
                    <a:pt x="602" y="429"/>
                    <a:pt x="603" y="462"/>
                    <a:pt x="583" y="482"/>
                  </a:cubicBezTo>
                  <a:cubicBezTo>
                    <a:pt x="563" y="501"/>
                    <a:pt x="531" y="500"/>
                    <a:pt x="512" y="478"/>
                  </a:cubicBezTo>
                  <a:cubicBezTo>
                    <a:pt x="505" y="470"/>
                    <a:pt x="497" y="468"/>
                    <a:pt x="488" y="469"/>
                  </a:cubicBezTo>
                  <a:cubicBezTo>
                    <a:pt x="458" y="469"/>
                    <a:pt x="429" y="469"/>
                    <a:pt x="400" y="469"/>
                  </a:cubicBezTo>
                  <a:cubicBezTo>
                    <a:pt x="400" y="468"/>
                    <a:pt x="400" y="468"/>
                    <a:pt x="400" y="468"/>
                  </a:cubicBezTo>
                  <a:close/>
                  <a:moveTo>
                    <a:pt x="58" y="74"/>
                  </a:moveTo>
                  <a:cubicBezTo>
                    <a:pt x="68" y="71"/>
                    <a:pt x="77" y="66"/>
                    <a:pt x="76" y="54"/>
                  </a:cubicBezTo>
                  <a:cubicBezTo>
                    <a:pt x="76" y="41"/>
                    <a:pt x="68" y="34"/>
                    <a:pt x="56" y="35"/>
                  </a:cubicBezTo>
                  <a:cubicBezTo>
                    <a:pt x="45" y="36"/>
                    <a:pt x="38" y="44"/>
                    <a:pt x="39" y="55"/>
                  </a:cubicBezTo>
                  <a:cubicBezTo>
                    <a:pt x="39" y="66"/>
                    <a:pt x="47" y="72"/>
                    <a:pt x="58" y="74"/>
                  </a:cubicBezTo>
                  <a:close/>
                  <a:moveTo>
                    <a:pt x="548" y="427"/>
                  </a:moveTo>
                  <a:cubicBezTo>
                    <a:pt x="537" y="429"/>
                    <a:pt x="529" y="436"/>
                    <a:pt x="529" y="446"/>
                  </a:cubicBezTo>
                  <a:cubicBezTo>
                    <a:pt x="529" y="458"/>
                    <a:pt x="537" y="466"/>
                    <a:pt x="550" y="465"/>
                  </a:cubicBezTo>
                  <a:cubicBezTo>
                    <a:pt x="561" y="465"/>
                    <a:pt x="568" y="457"/>
                    <a:pt x="567" y="446"/>
                  </a:cubicBezTo>
                  <a:cubicBezTo>
                    <a:pt x="567" y="434"/>
                    <a:pt x="559" y="428"/>
                    <a:pt x="548" y="4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3" name="Freeform 13">
              <a:extLst>
                <a:ext uri="{FF2B5EF4-FFF2-40B4-BE49-F238E27FC236}">
                  <a16:creationId xmlns:a16="http://schemas.microsoft.com/office/drawing/2014/main" id="{311208F3-5DC6-64B6-4E16-5414D217F3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" y="1456"/>
              <a:ext cx="176" cy="170"/>
            </a:xfrm>
            <a:custGeom>
              <a:avLst/>
              <a:gdLst>
                <a:gd name="T0" fmla="*/ 187 w 427"/>
                <a:gd name="T1" fmla="*/ 99 h 414"/>
                <a:gd name="T2" fmla="*/ 166 w 427"/>
                <a:gd name="T3" fmla="*/ 106 h 414"/>
                <a:gd name="T4" fmla="*/ 70 w 427"/>
                <a:gd name="T5" fmla="*/ 202 h 414"/>
                <a:gd name="T6" fmla="*/ 71 w 427"/>
                <a:gd name="T7" fmla="*/ 222 h 414"/>
                <a:gd name="T8" fmla="*/ 177 w 427"/>
                <a:gd name="T9" fmla="*/ 328 h 414"/>
                <a:gd name="T10" fmla="*/ 201 w 427"/>
                <a:gd name="T11" fmla="*/ 338 h 414"/>
                <a:gd name="T12" fmla="*/ 313 w 427"/>
                <a:gd name="T13" fmla="*/ 338 h 414"/>
                <a:gd name="T14" fmla="*/ 337 w 427"/>
                <a:gd name="T15" fmla="*/ 327 h 414"/>
                <a:gd name="T16" fmla="*/ 408 w 427"/>
                <a:gd name="T17" fmla="*/ 324 h 414"/>
                <a:gd name="T18" fmla="*/ 408 w 427"/>
                <a:gd name="T19" fmla="*/ 394 h 414"/>
                <a:gd name="T20" fmla="*/ 337 w 427"/>
                <a:gd name="T21" fmla="*/ 391 h 414"/>
                <a:gd name="T22" fmla="*/ 311 w 427"/>
                <a:gd name="T23" fmla="*/ 381 h 414"/>
                <a:gd name="T24" fmla="*/ 183 w 427"/>
                <a:gd name="T25" fmla="*/ 381 h 414"/>
                <a:gd name="T26" fmla="*/ 157 w 427"/>
                <a:gd name="T27" fmla="*/ 370 h 414"/>
                <a:gd name="T28" fmla="*/ 10 w 427"/>
                <a:gd name="T29" fmla="*/ 223 h 414"/>
                <a:gd name="T30" fmla="*/ 10 w 427"/>
                <a:gd name="T31" fmla="*/ 200 h 414"/>
                <a:gd name="T32" fmla="*/ 135 w 427"/>
                <a:gd name="T33" fmla="*/ 76 h 414"/>
                <a:gd name="T34" fmla="*/ 143 w 427"/>
                <a:gd name="T35" fmla="*/ 56 h 414"/>
                <a:gd name="T36" fmla="*/ 190 w 427"/>
                <a:gd name="T37" fmla="*/ 1 h 414"/>
                <a:gd name="T38" fmla="*/ 241 w 427"/>
                <a:gd name="T39" fmla="*/ 50 h 414"/>
                <a:gd name="T40" fmla="*/ 187 w 427"/>
                <a:gd name="T41" fmla="*/ 99 h 414"/>
                <a:gd name="T42" fmla="*/ 190 w 427"/>
                <a:gd name="T43" fmla="*/ 31 h 414"/>
                <a:gd name="T44" fmla="*/ 173 w 427"/>
                <a:gd name="T45" fmla="*/ 50 h 414"/>
                <a:gd name="T46" fmla="*/ 193 w 427"/>
                <a:gd name="T47" fmla="*/ 69 h 414"/>
                <a:gd name="T48" fmla="*/ 210 w 427"/>
                <a:gd name="T49" fmla="*/ 49 h 414"/>
                <a:gd name="T50" fmla="*/ 190 w 427"/>
                <a:gd name="T51" fmla="*/ 31 h 414"/>
                <a:gd name="T52" fmla="*/ 373 w 427"/>
                <a:gd name="T53" fmla="*/ 378 h 414"/>
                <a:gd name="T54" fmla="*/ 392 w 427"/>
                <a:gd name="T55" fmla="*/ 360 h 414"/>
                <a:gd name="T56" fmla="*/ 375 w 427"/>
                <a:gd name="T57" fmla="*/ 340 h 414"/>
                <a:gd name="T58" fmla="*/ 354 w 427"/>
                <a:gd name="T59" fmla="*/ 359 h 414"/>
                <a:gd name="T60" fmla="*/ 373 w 427"/>
                <a:gd name="T61" fmla="*/ 37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7" h="414">
                  <a:moveTo>
                    <a:pt x="187" y="99"/>
                  </a:moveTo>
                  <a:cubicBezTo>
                    <a:pt x="179" y="97"/>
                    <a:pt x="173" y="100"/>
                    <a:pt x="166" y="106"/>
                  </a:cubicBezTo>
                  <a:cubicBezTo>
                    <a:pt x="135" y="138"/>
                    <a:pt x="103" y="171"/>
                    <a:pt x="70" y="202"/>
                  </a:cubicBezTo>
                  <a:cubicBezTo>
                    <a:pt x="62" y="210"/>
                    <a:pt x="63" y="214"/>
                    <a:pt x="71" y="222"/>
                  </a:cubicBezTo>
                  <a:cubicBezTo>
                    <a:pt x="106" y="257"/>
                    <a:pt x="142" y="292"/>
                    <a:pt x="177" y="328"/>
                  </a:cubicBezTo>
                  <a:cubicBezTo>
                    <a:pt x="184" y="335"/>
                    <a:pt x="191" y="338"/>
                    <a:pt x="201" y="338"/>
                  </a:cubicBezTo>
                  <a:cubicBezTo>
                    <a:pt x="239" y="337"/>
                    <a:pt x="276" y="337"/>
                    <a:pt x="313" y="338"/>
                  </a:cubicBezTo>
                  <a:cubicBezTo>
                    <a:pt x="324" y="338"/>
                    <a:pt x="330" y="335"/>
                    <a:pt x="337" y="327"/>
                  </a:cubicBezTo>
                  <a:cubicBezTo>
                    <a:pt x="356" y="305"/>
                    <a:pt x="388" y="304"/>
                    <a:pt x="408" y="324"/>
                  </a:cubicBezTo>
                  <a:cubicBezTo>
                    <a:pt x="427" y="343"/>
                    <a:pt x="427" y="375"/>
                    <a:pt x="408" y="394"/>
                  </a:cubicBezTo>
                  <a:cubicBezTo>
                    <a:pt x="388" y="414"/>
                    <a:pt x="356" y="413"/>
                    <a:pt x="337" y="391"/>
                  </a:cubicBezTo>
                  <a:cubicBezTo>
                    <a:pt x="329" y="382"/>
                    <a:pt x="322" y="381"/>
                    <a:pt x="311" y="381"/>
                  </a:cubicBezTo>
                  <a:cubicBezTo>
                    <a:pt x="269" y="381"/>
                    <a:pt x="226" y="381"/>
                    <a:pt x="183" y="381"/>
                  </a:cubicBezTo>
                  <a:cubicBezTo>
                    <a:pt x="172" y="381"/>
                    <a:pt x="165" y="378"/>
                    <a:pt x="157" y="370"/>
                  </a:cubicBezTo>
                  <a:cubicBezTo>
                    <a:pt x="109" y="321"/>
                    <a:pt x="60" y="272"/>
                    <a:pt x="10" y="223"/>
                  </a:cubicBezTo>
                  <a:cubicBezTo>
                    <a:pt x="1" y="214"/>
                    <a:pt x="0" y="210"/>
                    <a:pt x="10" y="200"/>
                  </a:cubicBezTo>
                  <a:cubicBezTo>
                    <a:pt x="52" y="159"/>
                    <a:pt x="93" y="117"/>
                    <a:pt x="135" y="76"/>
                  </a:cubicBezTo>
                  <a:cubicBezTo>
                    <a:pt x="140" y="70"/>
                    <a:pt x="144" y="66"/>
                    <a:pt x="143" y="56"/>
                  </a:cubicBezTo>
                  <a:cubicBezTo>
                    <a:pt x="139" y="26"/>
                    <a:pt x="161" y="2"/>
                    <a:pt x="190" y="1"/>
                  </a:cubicBezTo>
                  <a:cubicBezTo>
                    <a:pt x="218" y="0"/>
                    <a:pt x="240" y="22"/>
                    <a:pt x="241" y="50"/>
                  </a:cubicBezTo>
                  <a:cubicBezTo>
                    <a:pt x="241" y="78"/>
                    <a:pt x="218" y="100"/>
                    <a:pt x="187" y="99"/>
                  </a:cubicBezTo>
                  <a:close/>
                  <a:moveTo>
                    <a:pt x="190" y="31"/>
                  </a:moveTo>
                  <a:cubicBezTo>
                    <a:pt x="180" y="33"/>
                    <a:pt x="173" y="38"/>
                    <a:pt x="173" y="50"/>
                  </a:cubicBezTo>
                  <a:cubicBezTo>
                    <a:pt x="173" y="64"/>
                    <a:pt x="180" y="70"/>
                    <a:pt x="193" y="69"/>
                  </a:cubicBezTo>
                  <a:cubicBezTo>
                    <a:pt x="204" y="68"/>
                    <a:pt x="211" y="61"/>
                    <a:pt x="210" y="49"/>
                  </a:cubicBezTo>
                  <a:cubicBezTo>
                    <a:pt x="209" y="38"/>
                    <a:pt x="202" y="32"/>
                    <a:pt x="190" y="31"/>
                  </a:cubicBezTo>
                  <a:close/>
                  <a:moveTo>
                    <a:pt x="373" y="378"/>
                  </a:moveTo>
                  <a:cubicBezTo>
                    <a:pt x="384" y="377"/>
                    <a:pt x="392" y="372"/>
                    <a:pt x="392" y="360"/>
                  </a:cubicBezTo>
                  <a:cubicBezTo>
                    <a:pt x="393" y="348"/>
                    <a:pt x="386" y="341"/>
                    <a:pt x="375" y="340"/>
                  </a:cubicBezTo>
                  <a:cubicBezTo>
                    <a:pt x="362" y="339"/>
                    <a:pt x="354" y="348"/>
                    <a:pt x="354" y="359"/>
                  </a:cubicBezTo>
                  <a:cubicBezTo>
                    <a:pt x="353" y="370"/>
                    <a:pt x="361" y="377"/>
                    <a:pt x="373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4" name="Freeform 14">
              <a:extLst>
                <a:ext uri="{FF2B5EF4-FFF2-40B4-BE49-F238E27FC236}">
                  <a16:creationId xmlns:a16="http://schemas.microsoft.com/office/drawing/2014/main" id="{666AF012-A601-647D-A0F8-3A9FDA649E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2" y="1557"/>
              <a:ext cx="154" cy="235"/>
            </a:xfrm>
            <a:custGeom>
              <a:avLst/>
              <a:gdLst>
                <a:gd name="T0" fmla="*/ 190 w 374"/>
                <a:gd name="T1" fmla="*/ 253 h 571"/>
                <a:gd name="T2" fmla="*/ 193 w 374"/>
                <a:gd name="T3" fmla="*/ 156 h 571"/>
                <a:gd name="T4" fmla="*/ 259 w 374"/>
                <a:gd name="T5" fmla="*/ 85 h 571"/>
                <a:gd name="T6" fmla="*/ 275 w 374"/>
                <a:gd name="T7" fmla="*/ 48 h 571"/>
                <a:gd name="T8" fmla="*/ 327 w 374"/>
                <a:gd name="T9" fmla="*/ 2 h 571"/>
                <a:gd name="T10" fmla="*/ 373 w 374"/>
                <a:gd name="T11" fmla="*/ 52 h 571"/>
                <a:gd name="T12" fmla="*/ 322 w 374"/>
                <a:gd name="T13" fmla="*/ 99 h 571"/>
                <a:gd name="T14" fmla="*/ 296 w 374"/>
                <a:gd name="T15" fmla="*/ 109 h 571"/>
                <a:gd name="T16" fmla="*/ 237 w 374"/>
                <a:gd name="T17" fmla="*/ 173 h 571"/>
                <a:gd name="T18" fmla="*/ 234 w 374"/>
                <a:gd name="T19" fmla="*/ 260 h 571"/>
                <a:gd name="T20" fmla="*/ 234 w 374"/>
                <a:gd name="T21" fmla="*/ 353 h 571"/>
                <a:gd name="T22" fmla="*/ 223 w 374"/>
                <a:gd name="T23" fmla="*/ 379 h 571"/>
                <a:gd name="T24" fmla="*/ 109 w 374"/>
                <a:gd name="T25" fmla="*/ 492 h 571"/>
                <a:gd name="T26" fmla="*/ 98 w 374"/>
                <a:gd name="T27" fmla="*/ 520 h 571"/>
                <a:gd name="T28" fmla="*/ 49 w 374"/>
                <a:gd name="T29" fmla="*/ 570 h 571"/>
                <a:gd name="T30" fmla="*/ 1 w 374"/>
                <a:gd name="T31" fmla="*/ 520 h 571"/>
                <a:gd name="T32" fmla="*/ 52 w 374"/>
                <a:gd name="T33" fmla="*/ 473 h 571"/>
                <a:gd name="T34" fmla="*/ 78 w 374"/>
                <a:gd name="T35" fmla="*/ 463 h 571"/>
                <a:gd name="T36" fmla="*/ 178 w 374"/>
                <a:gd name="T37" fmla="*/ 362 h 571"/>
                <a:gd name="T38" fmla="*/ 190 w 374"/>
                <a:gd name="T39" fmla="*/ 335 h 571"/>
                <a:gd name="T40" fmla="*/ 190 w 374"/>
                <a:gd name="T41" fmla="*/ 253 h 571"/>
                <a:gd name="T42" fmla="*/ 190 w 374"/>
                <a:gd name="T43" fmla="*/ 253 h 571"/>
                <a:gd name="T44" fmla="*/ 50 w 374"/>
                <a:gd name="T45" fmla="*/ 540 h 571"/>
                <a:gd name="T46" fmla="*/ 69 w 374"/>
                <a:gd name="T47" fmla="*/ 521 h 571"/>
                <a:gd name="T48" fmla="*/ 49 w 374"/>
                <a:gd name="T49" fmla="*/ 502 h 571"/>
                <a:gd name="T50" fmla="*/ 31 w 374"/>
                <a:gd name="T51" fmla="*/ 522 h 571"/>
                <a:gd name="T52" fmla="*/ 50 w 374"/>
                <a:gd name="T53" fmla="*/ 540 h 571"/>
                <a:gd name="T54" fmla="*/ 324 w 374"/>
                <a:gd name="T55" fmla="*/ 31 h 571"/>
                <a:gd name="T56" fmla="*/ 305 w 374"/>
                <a:gd name="T57" fmla="*/ 51 h 571"/>
                <a:gd name="T58" fmla="*/ 323 w 374"/>
                <a:gd name="T59" fmla="*/ 70 h 571"/>
                <a:gd name="T60" fmla="*/ 342 w 374"/>
                <a:gd name="T61" fmla="*/ 51 h 571"/>
                <a:gd name="T62" fmla="*/ 324 w 374"/>
                <a:gd name="T63" fmla="*/ 3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4" h="571">
                  <a:moveTo>
                    <a:pt x="190" y="253"/>
                  </a:moveTo>
                  <a:cubicBezTo>
                    <a:pt x="190" y="220"/>
                    <a:pt x="181" y="184"/>
                    <a:pt x="193" y="156"/>
                  </a:cubicBezTo>
                  <a:cubicBezTo>
                    <a:pt x="204" y="128"/>
                    <a:pt x="236" y="108"/>
                    <a:pt x="259" y="85"/>
                  </a:cubicBezTo>
                  <a:cubicBezTo>
                    <a:pt x="269" y="75"/>
                    <a:pt x="277" y="66"/>
                    <a:pt x="275" y="48"/>
                  </a:cubicBezTo>
                  <a:cubicBezTo>
                    <a:pt x="273" y="21"/>
                    <a:pt x="299" y="0"/>
                    <a:pt x="327" y="2"/>
                  </a:cubicBezTo>
                  <a:cubicBezTo>
                    <a:pt x="353" y="3"/>
                    <a:pt x="374" y="26"/>
                    <a:pt x="373" y="52"/>
                  </a:cubicBezTo>
                  <a:cubicBezTo>
                    <a:pt x="372" y="80"/>
                    <a:pt x="350" y="102"/>
                    <a:pt x="322" y="99"/>
                  </a:cubicBezTo>
                  <a:cubicBezTo>
                    <a:pt x="310" y="98"/>
                    <a:pt x="303" y="102"/>
                    <a:pt x="296" y="109"/>
                  </a:cubicBezTo>
                  <a:cubicBezTo>
                    <a:pt x="276" y="130"/>
                    <a:pt x="247" y="148"/>
                    <a:pt x="237" y="173"/>
                  </a:cubicBezTo>
                  <a:cubicBezTo>
                    <a:pt x="226" y="198"/>
                    <a:pt x="234" y="230"/>
                    <a:pt x="234" y="260"/>
                  </a:cubicBezTo>
                  <a:cubicBezTo>
                    <a:pt x="233" y="291"/>
                    <a:pt x="233" y="322"/>
                    <a:pt x="234" y="353"/>
                  </a:cubicBezTo>
                  <a:cubicBezTo>
                    <a:pt x="234" y="364"/>
                    <a:pt x="230" y="372"/>
                    <a:pt x="223" y="379"/>
                  </a:cubicBezTo>
                  <a:cubicBezTo>
                    <a:pt x="185" y="417"/>
                    <a:pt x="147" y="455"/>
                    <a:pt x="109" y="492"/>
                  </a:cubicBezTo>
                  <a:cubicBezTo>
                    <a:pt x="101" y="500"/>
                    <a:pt x="97" y="508"/>
                    <a:pt x="98" y="520"/>
                  </a:cubicBezTo>
                  <a:cubicBezTo>
                    <a:pt x="100" y="549"/>
                    <a:pt x="77" y="571"/>
                    <a:pt x="49" y="570"/>
                  </a:cubicBezTo>
                  <a:cubicBezTo>
                    <a:pt x="21" y="570"/>
                    <a:pt x="0" y="548"/>
                    <a:pt x="1" y="520"/>
                  </a:cubicBezTo>
                  <a:cubicBezTo>
                    <a:pt x="2" y="492"/>
                    <a:pt x="24" y="470"/>
                    <a:pt x="52" y="473"/>
                  </a:cubicBezTo>
                  <a:cubicBezTo>
                    <a:pt x="64" y="474"/>
                    <a:pt x="70" y="470"/>
                    <a:pt x="78" y="463"/>
                  </a:cubicBezTo>
                  <a:cubicBezTo>
                    <a:pt x="111" y="429"/>
                    <a:pt x="144" y="395"/>
                    <a:pt x="178" y="362"/>
                  </a:cubicBezTo>
                  <a:cubicBezTo>
                    <a:pt x="186" y="354"/>
                    <a:pt x="190" y="346"/>
                    <a:pt x="190" y="335"/>
                  </a:cubicBezTo>
                  <a:cubicBezTo>
                    <a:pt x="189" y="307"/>
                    <a:pt x="190" y="280"/>
                    <a:pt x="190" y="253"/>
                  </a:cubicBezTo>
                  <a:cubicBezTo>
                    <a:pt x="190" y="253"/>
                    <a:pt x="190" y="253"/>
                    <a:pt x="190" y="253"/>
                  </a:cubicBezTo>
                  <a:close/>
                  <a:moveTo>
                    <a:pt x="50" y="540"/>
                  </a:moveTo>
                  <a:cubicBezTo>
                    <a:pt x="61" y="539"/>
                    <a:pt x="69" y="533"/>
                    <a:pt x="69" y="521"/>
                  </a:cubicBezTo>
                  <a:cubicBezTo>
                    <a:pt x="69" y="509"/>
                    <a:pt x="62" y="501"/>
                    <a:pt x="49" y="502"/>
                  </a:cubicBezTo>
                  <a:cubicBezTo>
                    <a:pt x="37" y="503"/>
                    <a:pt x="31" y="511"/>
                    <a:pt x="31" y="522"/>
                  </a:cubicBezTo>
                  <a:cubicBezTo>
                    <a:pt x="31" y="533"/>
                    <a:pt x="39" y="539"/>
                    <a:pt x="50" y="540"/>
                  </a:cubicBezTo>
                  <a:close/>
                  <a:moveTo>
                    <a:pt x="324" y="31"/>
                  </a:moveTo>
                  <a:cubicBezTo>
                    <a:pt x="313" y="33"/>
                    <a:pt x="305" y="39"/>
                    <a:pt x="305" y="51"/>
                  </a:cubicBezTo>
                  <a:cubicBezTo>
                    <a:pt x="305" y="63"/>
                    <a:pt x="312" y="70"/>
                    <a:pt x="323" y="70"/>
                  </a:cubicBezTo>
                  <a:cubicBezTo>
                    <a:pt x="335" y="70"/>
                    <a:pt x="342" y="63"/>
                    <a:pt x="342" y="51"/>
                  </a:cubicBezTo>
                  <a:cubicBezTo>
                    <a:pt x="343" y="39"/>
                    <a:pt x="335" y="33"/>
                    <a:pt x="32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8E52F150-3A40-0930-B520-6641DA3DD1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4" y="1723"/>
              <a:ext cx="109" cy="191"/>
            </a:xfrm>
            <a:custGeom>
              <a:avLst/>
              <a:gdLst>
                <a:gd name="T0" fmla="*/ 189 w 265"/>
                <a:gd name="T1" fmla="*/ 170 h 462"/>
                <a:gd name="T2" fmla="*/ 189 w 265"/>
                <a:gd name="T3" fmla="*/ 134 h 462"/>
                <a:gd name="T4" fmla="*/ 173 w 265"/>
                <a:gd name="T5" fmla="*/ 82 h 462"/>
                <a:gd name="T6" fmla="*/ 181 w 265"/>
                <a:gd name="T7" fmla="*/ 15 h 462"/>
                <a:gd name="T8" fmla="*/ 248 w 265"/>
                <a:gd name="T9" fmla="*/ 21 h 462"/>
                <a:gd name="T10" fmla="*/ 245 w 265"/>
                <a:gd name="T11" fmla="*/ 89 h 462"/>
                <a:gd name="T12" fmla="*/ 233 w 265"/>
                <a:gd name="T13" fmla="*/ 120 h 462"/>
                <a:gd name="T14" fmla="*/ 233 w 265"/>
                <a:gd name="T15" fmla="*/ 242 h 462"/>
                <a:gd name="T16" fmla="*/ 220 w 265"/>
                <a:gd name="T17" fmla="*/ 273 h 462"/>
                <a:gd name="T18" fmla="*/ 108 w 265"/>
                <a:gd name="T19" fmla="*/ 384 h 462"/>
                <a:gd name="T20" fmla="*/ 98 w 265"/>
                <a:gd name="T21" fmla="*/ 408 h 462"/>
                <a:gd name="T22" fmla="*/ 51 w 265"/>
                <a:gd name="T23" fmla="*/ 461 h 462"/>
                <a:gd name="T24" fmla="*/ 0 w 265"/>
                <a:gd name="T25" fmla="*/ 411 h 462"/>
                <a:gd name="T26" fmla="*/ 53 w 265"/>
                <a:gd name="T27" fmla="*/ 363 h 462"/>
                <a:gd name="T28" fmla="*/ 78 w 265"/>
                <a:gd name="T29" fmla="*/ 352 h 462"/>
                <a:gd name="T30" fmla="*/ 175 w 265"/>
                <a:gd name="T31" fmla="*/ 257 h 462"/>
                <a:gd name="T32" fmla="*/ 189 w 265"/>
                <a:gd name="T33" fmla="*/ 220 h 462"/>
                <a:gd name="T34" fmla="*/ 189 w 265"/>
                <a:gd name="T35" fmla="*/ 170 h 462"/>
                <a:gd name="T36" fmla="*/ 231 w 265"/>
                <a:gd name="T37" fmla="*/ 53 h 462"/>
                <a:gd name="T38" fmla="*/ 211 w 265"/>
                <a:gd name="T39" fmla="*/ 35 h 462"/>
                <a:gd name="T40" fmla="*/ 192 w 265"/>
                <a:gd name="T41" fmla="*/ 54 h 462"/>
                <a:gd name="T42" fmla="*/ 212 w 265"/>
                <a:gd name="T43" fmla="*/ 73 h 462"/>
                <a:gd name="T44" fmla="*/ 231 w 265"/>
                <a:gd name="T45" fmla="*/ 53 h 462"/>
                <a:gd name="T46" fmla="*/ 50 w 265"/>
                <a:gd name="T47" fmla="*/ 393 h 462"/>
                <a:gd name="T48" fmla="*/ 31 w 265"/>
                <a:gd name="T49" fmla="*/ 412 h 462"/>
                <a:gd name="T50" fmla="*/ 50 w 265"/>
                <a:gd name="T51" fmla="*/ 430 h 462"/>
                <a:gd name="T52" fmla="*/ 68 w 265"/>
                <a:gd name="T53" fmla="*/ 412 h 462"/>
                <a:gd name="T54" fmla="*/ 50 w 265"/>
                <a:gd name="T55" fmla="*/ 39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462">
                  <a:moveTo>
                    <a:pt x="189" y="170"/>
                  </a:moveTo>
                  <a:cubicBezTo>
                    <a:pt x="189" y="158"/>
                    <a:pt x="189" y="146"/>
                    <a:pt x="189" y="134"/>
                  </a:cubicBezTo>
                  <a:cubicBezTo>
                    <a:pt x="189" y="115"/>
                    <a:pt x="190" y="98"/>
                    <a:pt x="173" y="82"/>
                  </a:cubicBezTo>
                  <a:cubicBezTo>
                    <a:pt x="153" y="66"/>
                    <a:pt x="160" y="31"/>
                    <a:pt x="181" y="15"/>
                  </a:cubicBezTo>
                  <a:cubicBezTo>
                    <a:pt x="201" y="0"/>
                    <a:pt x="231" y="2"/>
                    <a:pt x="248" y="21"/>
                  </a:cubicBezTo>
                  <a:cubicBezTo>
                    <a:pt x="265" y="40"/>
                    <a:pt x="265" y="72"/>
                    <a:pt x="245" y="89"/>
                  </a:cubicBezTo>
                  <a:cubicBezTo>
                    <a:pt x="234" y="98"/>
                    <a:pt x="232" y="107"/>
                    <a:pt x="233" y="120"/>
                  </a:cubicBezTo>
                  <a:cubicBezTo>
                    <a:pt x="233" y="160"/>
                    <a:pt x="232" y="201"/>
                    <a:pt x="233" y="242"/>
                  </a:cubicBezTo>
                  <a:cubicBezTo>
                    <a:pt x="233" y="255"/>
                    <a:pt x="229" y="264"/>
                    <a:pt x="220" y="273"/>
                  </a:cubicBezTo>
                  <a:cubicBezTo>
                    <a:pt x="182" y="310"/>
                    <a:pt x="145" y="347"/>
                    <a:pt x="108" y="384"/>
                  </a:cubicBezTo>
                  <a:cubicBezTo>
                    <a:pt x="101" y="391"/>
                    <a:pt x="97" y="397"/>
                    <a:pt x="98" y="408"/>
                  </a:cubicBezTo>
                  <a:cubicBezTo>
                    <a:pt x="102" y="436"/>
                    <a:pt x="79" y="460"/>
                    <a:pt x="51" y="461"/>
                  </a:cubicBezTo>
                  <a:cubicBezTo>
                    <a:pt x="24" y="462"/>
                    <a:pt x="0" y="438"/>
                    <a:pt x="0" y="411"/>
                  </a:cubicBezTo>
                  <a:cubicBezTo>
                    <a:pt x="1" y="383"/>
                    <a:pt x="25" y="360"/>
                    <a:pt x="53" y="363"/>
                  </a:cubicBezTo>
                  <a:cubicBezTo>
                    <a:pt x="65" y="364"/>
                    <a:pt x="71" y="360"/>
                    <a:pt x="78" y="352"/>
                  </a:cubicBezTo>
                  <a:cubicBezTo>
                    <a:pt x="110" y="320"/>
                    <a:pt x="142" y="288"/>
                    <a:pt x="175" y="257"/>
                  </a:cubicBezTo>
                  <a:cubicBezTo>
                    <a:pt x="186" y="246"/>
                    <a:pt x="190" y="235"/>
                    <a:pt x="189" y="220"/>
                  </a:cubicBezTo>
                  <a:cubicBezTo>
                    <a:pt x="188" y="203"/>
                    <a:pt x="189" y="187"/>
                    <a:pt x="189" y="170"/>
                  </a:cubicBezTo>
                  <a:close/>
                  <a:moveTo>
                    <a:pt x="231" y="53"/>
                  </a:moveTo>
                  <a:cubicBezTo>
                    <a:pt x="229" y="42"/>
                    <a:pt x="223" y="35"/>
                    <a:pt x="211" y="35"/>
                  </a:cubicBezTo>
                  <a:cubicBezTo>
                    <a:pt x="200" y="35"/>
                    <a:pt x="192" y="42"/>
                    <a:pt x="192" y="54"/>
                  </a:cubicBezTo>
                  <a:cubicBezTo>
                    <a:pt x="192" y="66"/>
                    <a:pt x="201" y="74"/>
                    <a:pt x="212" y="73"/>
                  </a:cubicBezTo>
                  <a:cubicBezTo>
                    <a:pt x="223" y="73"/>
                    <a:pt x="229" y="65"/>
                    <a:pt x="231" y="53"/>
                  </a:cubicBezTo>
                  <a:close/>
                  <a:moveTo>
                    <a:pt x="50" y="393"/>
                  </a:moveTo>
                  <a:cubicBezTo>
                    <a:pt x="38" y="394"/>
                    <a:pt x="31" y="400"/>
                    <a:pt x="31" y="412"/>
                  </a:cubicBezTo>
                  <a:cubicBezTo>
                    <a:pt x="31" y="423"/>
                    <a:pt x="38" y="430"/>
                    <a:pt x="50" y="430"/>
                  </a:cubicBezTo>
                  <a:cubicBezTo>
                    <a:pt x="62" y="430"/>
                    <a:pt x="68" y="423"/>
                    <a:pt x="68" y="412"/>
                  </a:cubicBezTo>
                  <a:cubicBezTo>
                    <a:pt x="69" y="399"/>
                    <a:pt x="62" y="393"/>
                    <a:pt x="50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3DF4C2CD-B501-6AFC-A490-B980E509B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6" y="1658"/>
              <a:ext cx="59" cy="136"/>
            </a:xfrm>
            <a:custGeom>
              <a:avLst/>
              <a:gdLst>
                <a:gd name="T0" fmla="*/ 95 w 144"/>
                <a:gd name="T1" fmla="*/ 161 h 328"/>
                <a:gd name="T2" fmla="*/ 85 w 144"/>
                <a:gd name="T3" fmla="*/ 111 h 328"/>
                <a:gd name="T4" fmla="*/ 54 w 144"/>
                <a:gd name="T5" fmla="*/ 99 h 328"/>
                <a:gd name="T6" fmla="*/ 5 w 144"/>
                <a:gd name="T7" fmla="*/ 50 h 328"/>
                <a:gd name="T8" fmla="*/ 53 w 144"/>
                <a:gd name="T9" fmla="*/ 1 h 328"/>
                <a:gd name="T10" fmla="*/ 103 w 144"/>
                <a:gd name="T11" fmla="*/ 49 h 328"/>
                <a:gd name="T12" fmla="*/ 120 w 144"/>
                <a:gd name="T13" fmla="*/ 84 h 328"/>
                <a:gd name="T14" fmla="*/ 140 w 144"/>
                <a:gd name="T15" fmla="*/ 133 h 328"/>
                <a:gd name="T16" fmla="*/ 140 w 144"/>
                <a:gd name="T17" fmla="*/ 177 h 328"/>
                <a:gd name="T18" fmla="*/ 110 w 144"/>
                <a:gd name="T19" fmla="*/ 251 h 328"/>
                <a:gd name="T20" fmla="*/ 103 w 144"/>
                <a:gd name="T21" fmla="*/ 276 h 328"/>
                <a:gd name="T22" fmla="*/ 65 w 144"/>
                <a:gd name="T23" fmla="*/ 323 h 328"/>
                <a:gd name="T24" fmla="*/ 9 w 144"/>
                <a:gd name="T25" fmla="*/ 295 h 328"/>
                <a:gd name="T26" fmla="*/ 25 w 144"/>
                <a:gd name="T27" fmla="*/ 236 h 328"/>
                <a:gd name="T28" fmla="*/ 51 w 144"/>
                <a:gd name="T29" fmla="*/ 226 h 328"/>
                <a:gd name="T30" fmla="*/ 95 w 144"/>
                <a:gd name="T31" fmla="*/ 178 h 328"/>
                <a:gd name="T32" fmla="*/ 95 w 144"/>
                <a:gd name="T33" fmla="*/ 161 h 328"/>
                <a:gd name="T34" fmla="*/ 61 w 144"/>
                <a:gd name="T35" fmla="*/ 69 h 328"/>
                <a:gd name="T36" fmla="*/ 73 w 144"/>
                <a:gd name="T37" fmla="*/ 50 h 328"/>
                <a:gd name="T38" fmla="*/ 55 w 144"/>
                <a:gd name="T39" fmla="*/ 32 h 328"/>
                <a:gd name="T40" fmla="*/ 35 w 144"/>
                <a:gd name="T41" fmla="*/ 50 h 328"/>
                <a:gd name="T42" fmla="*/ 61 w 144"/>
                <a:gd name="T43" fmla="*/ 69 h 328"/>
                <a:gd name="T44" fmla="*/ 73 w 144"/>
                <a:gd name="T45" fmla="*/ 274 h 328"/>
                <a:gd name="T46" fmla="*/ 54 w 144"/>
                <a:gd name="T47" fmla="*/ 256 h 328"/>
                <a:gd name="T48" fmla="*/ 35 w 144"/>
                <a:gd name="T49" fmla="*/ 275 h 328"/>
                <a:gd name="T50" fmla="*/ 56 w 144"/>
                <a:gd name="T51" fmla="*/ 294 h 328"/>
                <a:gd name="T52" fmla="*/ 73 w 144"/>
                <a:gd name="T53" fmla="*/ 27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328">
                  <a:moveTo>
                    <a:pt x="95" y="161"/>
                  </a:moveTo>
                  <a:cubicBezTo>
                    <a:pt x="92" y="146"/>
                    <a:pt x="103" y="127"/>
                    <a:pt x="85" y="111"/>
                  </a:cubicBezTo>
                  <a:cubicBezTo>
                    <a:pt x="76" y="104"/>
                    <a:pt x="69" y="98"/>
                    <a:pt x="54" y="99"/>
                  </a:cubicBezTo>
                  <a:cubicBezTo>
                    <a:pt x="27" y="101"/>
                    <a:pt x="5" y="77"/>
                    <a:pt x="5" y="50"/>
                  </a:cubicBezTo>
                  <a:cubicBezTo>
                    <a:pt x="5" y="23"/>
                    <a:pt x="27" y="1"/>
                    <a:pt x="53" y="1"/>
                  </a:cubicBezTo>
                  <a:cubicBezTo>
                    <a:pt x="80" y="0"/>
                    <a:pt x="105" y="22"/>
                    <a:pt x="103" y="49"/>
                  </a:cubicBezTo>
                  <a:cubicBezTo>
                    <a:pt x="101" y="66"/>
                    <a:pt x="109" y="76"/>
                    <a:pt x="120" y="84"/>
                  </a:cubicBezTo>
                  <a:cubicBezTo>
                    <a:pt x="136" y="97"/>
                    <a:pt x="142" y="113"/>
                    <a:pt x="140" y="133"/>
                  </a:cubicBezTo>
                  <a:cubicBezTo>
                    <a:pt x="138" y="147"/>
                    <a:pt x="138" y="162"/>
                    <a:pt x="140" y="177"/>
                  </a:cubicBezTo>
                  <a:cubicBezTo>
                    <a:pt x="144" y="207"/>
                    <a:pt x="136" y="233"/>
                    <a:pt x="110" y="251"/>
                  </a:cubicBezTo>
                  <a:cubicBezTo>
                    <a:pt x="100" y="257"/>
                    <a:pt x="103" y="267"/>
                    <a:pt x="103" y="276"/>
                  </a:cubicBezTo>
                  <a:cubicBezTo>
                    <a:pt x="103" y="299"/>
                    <a:pt x="87" y="319"/>
                    <a:pt x="65" y="323"/>
                  </a:cubicBezTo>
                  <a:cubicBezTo>
                    <a:pt x="42" y="328"/>
                    <a:pt x="19" y="317"/>
                    <a:pt x="9" y="295"/>
                  </a:cubicBezTo>
                  <a:cubicBezTo>
                    <a:pt x="0" y="274"/>
                    <a:pt x="7" y="250"/>
                    <a:pt x="25" y="236"/>
                  </a:cubicBezTo>
                  <a:cubicBezTo>
                    <a:pt x="32" y="230"/>
                    <a:pt x="41" y="227"/>
                    <a:pt x="51" y="226"/>
                  </a:cubicBezTo>
                  <a:cubicBezTo>
                    <a:pt x="85" y="224"/>
                    <a:pt x="95" y="213"/>
                    <a:pt x="95" y="178"/>
                  </a:cubicBezTo>
                  <a:cubicBezTo>
                    <a:pt x="95" y="173"/>
                    <a:pt x="95" y="168"/>
                    <a:pt x="95" y="161"/>
                  </a:cubicBezTo>
                  <a:close/>
                  <a:moveTo>
                    <a:pt x="61" y="69"/>
                  </a:moveTo>
                  <a:cubicBezTo>
                    <a:pt x="69" y="70"/>
                    <a:pt x="73" y="61"/>
                    <a:pt x="73" y="50"/>
                  </a:cubicBezTo>
                  <a:cubicBezTo>
                    <a:pt x="73" y="39"/>
                    <a:pt x="67" y="32"/>
                    <a:pt x="55" y="32"/>
                  </a:cubicBezTo>
                  <a:cubicBezTo>
                    <a:pt x="43" y="31"/>
                    <a:pt x="36" y="38"/>
                    <a:pt x="35" y="50"/>
                  </a:cubicBezTo>
                  <a:cubicBezTo>
                    <a:pt x="35" y="62"/>
                    <a:pt x="43" y="69"/>
                    <a:pt x="61" y="69"/>
                  </a:cubicBezTo>
                  <a:close/>
                  <a:moveTo>
                    <a:pt x="73" y="274"/>
                  </a:moveTo>
                  <a:cubicBezTo>
                    <a:pt x="73" y="261"/>
                    <a:pt x="65" y="256"/>
                    <a:pt x="54" y="256"/>
                  </a:cubicBezTo>
                  <a:cubicBezTo>
                    <a:pt x="43" y="257"/>
                    <a:pt x="35" y="264"/>
                    <a:pt x="35" y="275"/>
                  </a:cubicBezTo>
                  <a:cubicBezTo>
                    <a:pt x="36" y="288"/>
                    <a:pt x="44" y="295"/>
                    <a:pt x="56" y="294"/>
                  </a:cubicBezTo>
                  <a:cubicBezTo>
                    <a:pt x="67" y="293"/>
                    <a:pt x="73" y="285"/>
                    <a:pt x="73" y="2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40AFC60C-1379-DE12-22C7-0F17E5786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" y="1602"/>
              <a:ext cx="91" cy="130"/>
            </a:xfrm>
            <a:custGeom>
              <a:avLst/>
              <a:gdLst>
                <a:gd name="T0" fmla="*/ 122 w 222"/>
                <a:gd name="T1" fmla="*/ 261 h 315"/>
                <a:gd name="T2" fmla="*/ 112 w 222"/>
                <a:gd name="T3" fmla="*/ 237 h 315"/>
                <a:gd name="T4" fmla="*/ 50 w 222"/>
                <a:gd name="T5" fmla="*/ 175 h 315"/>
                <a:gd name="T6" fmla="*/ 36 w 222"/>
                <a:gd name="T7" fmla="*/ 142 h 315"/>
                <a:gd name="T8" fmla="*/ 19 w 222"/>
                <a:gd name="T9" fmla="*/ 81 h 315"/>
                <a:gd name="T10" fmla="*/ 29 w 222"/>
                <a:gd name="T11" fmla="*/ 15 h 315"/>
                <a:gd name="T12" fmla="*/ 94 w 222"/>
                <a:gd name="T13" fmla="*/ 20 h 315"/>
                <a:gd name="T14" fmla="*/ 95 w 222"/>
                <a:gd name="T15" fmla="*/ 87 h 315"/>
                <a:gd name="T16" fmla="*/ 97 w 222"/>
                <a:gd name="T17" fmla="*/ 160 h 315"/>
                <a:gd name="T18" fmla="*/ 131 w 222"/>
                <a:gd name="T19" fmla="*/ 194 h 315"/>
                <a:gd name="T20" fmla="*/ 178 w 222"/>
                <a:gd name="T21" fmla="*/ 218 h 315"/>
                <a:gd name="T22" fmla="*/ 220 w 222"/>
                <a:gd name="T23" fmla="*/ 270 h 315"/>
                <a:gd name="T24" fmla="*/ 167 w 222"/>
                <a:gd name="T25" fmla="*/ 314 h 315"/>
                <a:gd name="T26" fmla="*/ 122 w 222"/>
                <a:gd name="T27" fmla="*/ 261 h 315"/>
                <a:gd name="T28" fmla="*/ 58 w 222"/>
                <a:gd name="T29" fmla="*/ 36 h 315"/>
                <a:gd name="T30" fmla="*/ 40 w 222"/>
                <a:gd name="T31" fmla="*/ 54 h 315"/>
                <a:gd name="T32" fmla="*/ 58 w 222"/>
                <a:gd name="T33" fmla="*/ 74 h 315"/>
                <a:gd name="T34" fmla="*/ 78 w 222"/>
                <a:gd name="T35" fmla="*/ 54 h 315"/>
                <a:gd name="T36" fmla="*/ 58 w 222"/>
                <a:gd name="T37" fmla="*/ 36 h 315"/>
                <a:gd name="T38" fmla="*/ 171 w 222"/>
                <a:gd name="T39" fmla="*/ 284 h 315"/>
                <a:gd name="T40" fmla="*/ 190 w 222"/>
                <a:gd name="T41" fmla="*/ 266 h 315"/>
                <a:gd name="T42" fmla="*/ 172 w 222"/>
                <a:gd name="T43" fmla="*/ 246 h 315"/>
                <a:gd name="T44" fmla="*/ 152 w 222"/>
                <a:gd name="T45" fmla="*/ 265 h 315"/>
                <a:gd name="T46" fmla="*/ 171 w 222"/>
                <a:gd name="T47" fmla="*/ 28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2" h="315">
                  <a:moveTo>
                    <a:pt x="122" y="261"/>
                  </a:moveTo>
                  <a:cubicBezTo>
                    <a:pt x="126" y="251"/>
                    <a:pt x="120" y="244"/>
                    <a:pt x="112" y="237"/>
                  </a:cubicBezTo>
                  <a:cubicBezTo>
                    <a:pt x="91" y="216"/>
                    <a:pt x="71" y="195"/>
                    <a:pt x="50" y="175"/>
                  </a:cubicBezTo>
                  <a:cubicBezTo>
                    <a:pt x="40" y="165"/>
                    <a:pt x="36" y="155"/>
                    <a:pt x="36" y="142"/>
                  </a:cubicBezTo>
                  <a:cubicBezTo>
                    <a:pt x="37" y="120"/>
                    <a:pt x="39" y="99"/>
                    <a:pt x="19" y="81"/>
                  </a:cubicBezTo>
                  <a:cubicBezTo>
                    <a:pt x="0" y="64"/>
                    <a:pt x="8" y="31"/>
                    <a:pt x="29" y="15"/>
                  </a:cubicBezTo>
                  <a:cubicBezTo>
                    <a:pt x="49" y="0"/>
                    <a:pt x="76" y="2"/>
                    <a:pt x="94" y="20"/>
                  </a:cubicBezTo>
                  <a:cubicBezTo>
                    <a:pt x="112" y="38"/>
                    <a:pt x="112" y="68"/>
                    <a:pt x="95" y="87"/>
                  </a:cubicBezTo>
                  <a:cubicBezTo>
                    <a:pt x="73" y="112"/>
                    <a:pt x="74" y="137"/>
                    <a:pt x="97" y="160"/>
                  </a:cubicBezTo>
                  <a:cubicBezTo>
                    <a:pt x="109" y="172"/>
                    <a:pt x="120" y="183"/>
                    <a:pt x="131" y="194"/>
                  </a:cubicBezTo>
                  <a:cubicBezTo>
                    <a:pt x="144" y="207"/>
                    <a:pt x="155" y="219"/>
                    <a:pt x="178" y="218"/>
                  </a:cubicBezTo>
                  <a:cubicBezTo>
                    <a:pt x="204" y="216"/>
                    <a:pt x="222" y="243"/>
                    <a:pt x="220" y="270"/>
                  </a:cubicBezTo>
                  <a:cubicBezTo>
                    <a:pt x="217" y="297"/>
                    <a:pt x="195" y="315"/>
                    <a:pt x="167" y="314"/>
                  </a:cubicBezTo>
                  <a:cubicBezTo>
                    <a:pt x="141" y="312"/>
                    <a:pt x="122" y="291"/>
                    <a:pt x="122" y="261"/>
                  </a:cubicBezTo>
                  <a:close/>
                  <a:moveTo>
                    <a:pt x="58" y="36"/>
                  </a:moveTo>
                  <a:cubicBezTo>
                    <a:pt x="47" y="36"/>
                    <a:pt x="40" y="43"/>
                    <a:pt x="40" y="54"/>
                  </a:cubicBezTo>
                  <a:cubicBezTo>
                    <a:pt x="40" y="66"/>
                    <a:pt x="47" y="74"/>
                    <a:pt x="58" y="74"/>
                  </a:cubicBezTo>
                  <a:cubicBezTo>
                    <a:pt x="70" y="74"/>
                    <a:pt x="78" y="66"/>
                    <a:pt x="78" y="54"/>
                  </a:cubicBezTo>
                  <a:cubicBezTo>
                    <a:pt x="77" y="42"/>
                    <a:pt x="70" y="36"/>
                    <a:pt x="58" y="36"/>
                  </a:cubicBezTo>
                  <a:close/>
                  <a:moveTo>
                    <a:pt x="171" y="284"/>
                  </a:moveTo>
                  <a:cubicBezTo>
                    <a:pt x="182" y="283"/>
                    <a:pt x="190" y="277"/>
                    <a:pt x="190" y="266"/>
                  </a:cubicBezTo>
                  <a:cubicBezTo>
                    <a:pt x="191" y="254"/>
                    <a:pt x="183" y="247"/>
                    <a:pt x="172" y="246"/>
                  </a:cubicBezTo>
                  <a:cubicBezTo>
                    <a:pt x="160" y="245"/>
                    <a:pt x="152" y="252"/>
                    <a:pt x="152" y="265"/>
                  </a:cubicBezTo>
                  <a:cubicBezTo>
                    <a:pt x="152" y="276"/>
                    <a:pt x="160" y="282"/>
                    <a:pt x="171" y="2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8" name="Freeform 18">
              <a:extLst>
                <a:ext uri="{FF2B5EF4-FFF2-40B4-BE49-F238E27FC236}">
                  <a16:creationId xmlns:a16="http://schemas.microsoft.com/office/drawing/2014/main" id="{AA25BD01-DF29-C59C-B5E8-A4F283B09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800"/>
              <a:ext cx="70" cy="130"/>
            </a:xfrm>
            <a:custGeom>
              <a:avLst/>
              <a:gdLst>
                <a:gd name="T0" fmla="*/ 134 w 168"/>
                <a:gd name="T1" fmla="*/ 160 h 314"/>
                <a:gd name="T2" fmla="*/ 134 w 168"/>
                <a:gd name="T3" fmla="*/ 190 h 314"/>
                <a:gd name="T4" fmla="*/ 148 w 168"/>
                <a:gd name="T5" fmla="*/ 228 h 314"/>
                <a:gd name="T6" fmla="*/ 147 w 168"/>
                <a:gd name="T7" fmla="*/ 296 h 314"/>
                <a:gd name="T8" fmla="*/ 77 w 168"/>
                <a:gd name="T9" fmla="*/ 294 h 314"/>
                <a:gd name="T10" fmla="*/ 78 w 168"/>
                <a:gd name="T11" fmla="*/ 226 h 314"/>
                <a:gd name="T12" fmla="*/ 91 w 168"/>
                <a:gd name="T13" fmla="*/ 194 h 314"/>
                <a:gd name="T14" fmla="*/ 91 w 168"/>
                <a:gd name="T15" fmla="*/ 146 h 314"/>
                <a:gd name="T16" fmla="*/ 73 w 168"/>
                <a:gd name="T17" fmla="*/ 104 h 314"/>
                <a:gd name="T18" fmla="*/ 56 w 168"/>
                <a:gd name="T19" fmla="*/ 99 h 314"/>
                <a:gd name="T20" fmla="*/ 0 w 168"/>
                <a:gd name="T21" fmla="*/ 52 h 314"/>
                <a:gd name="T22" fmla="*/ 50 w 168"/>
                <a:gd name="T23" fmla="*/ 0 h 314"/>
                <a:gd name="T24" fmla="*/ 98 w 168"/>
                <a:gd name="T25" fmla="*/ 55 h 314"/>
                <a:gd name="T26" fmla="*/ 103 w 168"/>
                <a:gd name="T27" fmla="*/ 72 h 314"/>
                <a:gd name="T28" fmla="*/ 134 w 168"/>
                <a:gd name="T29" fmla="*/ 160 h 314"/>
                <a:gd name="T30" fmla="*/ 53 w 168"/>
                <a:gd name="T31" fmla="*/ 69 h 314"/>
                <a:gd name="T32" fmla="*/ 68 w 168"/>
                <a:gd name="T33" fmla="*/ 51 h 314"/>
                <a:gd name="T34" fmla="*/ 51 w 168"/>
                <a:gd name="T35" fmla="*/ 31 h 314"/>
                <a:gd name="T36" fmla="*/ 30 w 168"/>
                <a:gd name="T37" fmla="*/ 50 h 314"/>
                <a:gd name="T38" fmla="*/ 53 w 168"/>
                <a:gd name="T39" fmla="*/ 69 h 314"/>
                <a:gd name="T40" fmla="*/ 132 w 168"/>
                <a:gd name="T41" fmla="*/ 260 h 314"/>
                <a:gd name="T42" fmla="*/ 113 w 168"/>
                <a:gd name="T43" fmla="*/ 241 h 314"/>
                <a:gd name="T44" fmla="*/ 94 w 168"/>
                <a:gd name="T45" fmla="*/ 262 h 314"/>
                <a:gd name="T46" fmla="*/ 114 w 168"/>
                <a:gd name="T47" fmla="*/ 279 h 314"/>
                <a:gd name="T48" fmla="*/ 132 w 168"/>
                <a:gd name="T49" fmla="*/ 26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8" h="314">
                  <a:moveTo>
                    <a:pt x="134" y="160"/>
                  </a:moveTo>
                  <a:cubicBezTo>
                    <a:pt x="134" y="170"/>
                    <a:pt x="134" y="180"/>
                    <a:pt x="134" y="190"/>
                  </a:cubicBezTo>
                  <a:cubicBezTo>
                    <a:pt x="134" y="204"/>
                    <a:pt x="134" y="216"/>
                    <a:pt x="148" y="228"/>
                  </a:cubicBezTo>
                  <a:cubicBezTo>
                    <a:pt x="168" y="245"/>
                    <a:pt x="166" y="277"/>
                    <a:pt x="147" y="296"/>
                  </a:cubicBezTo>
                  <a:cubicBezTo>
                    <a:pt x="128" y="314"/>
                    <a:pt x="96" y="314"/>
                    <a:pt x="77" y="294"/>
                  </a:cubicBezTo>
                  <a:cubicBezTo>
                    <a:pt x="59" y="276"/>
                    <a:pt x="58" y="243"/>
                    <a:pt x="78" y="226"/>
                  </a:cubicBezTo>
                  <a:cubicBezTo>
                    <a:pt x="90" y="217"/>
                    <a:pt x="91" y="206"/>
                    <a:pt x="91" y="194"/>
                  </a:cubicBezTo>
                  <a:cubicBezTo>
                    <a:pt x="90" y="178"/>
                    <a:pt x="89" y="162"/>
                    <a:pt x="91" y="146"/>
                  </a:cubicBezTo>
                  <a:cubicBezTo>
                    <a:pt x="93" y="128"/>
                    <a:pt x="86" y="115"/>
                    <a:pt x="73" y="104"/>
                  </a:cubicBezTo>
                  <a:cubicBezTo>
                    <a:pt x="68" y="100"/>
                    <a:pt x="63" y="98"/>
                    <a:pt x="56" y="99"/>
                  </a:cubicBezTo>
                  <a:cubicBezTo>
                    <a:pt x="25" y="101"/>
                    <a:pt x="1" y="81"/>
                    <a:pt x="0" y="52"/>
                  </a:cubicBezTo>
                  <a:cubicBezTo>
                    <a:pt x="0" y="24"/>
                    <a:pt x="22" y="0"/>
                    <a:pt x="50" y="0"/>
                  </a:cubicBezTo>
                  <a:cubicBezTo>
                    <a:pt x="78" y="1"/>
                    <a:pt x="99" y="24"/>
                    <a:pt x="98" y="55"/>
                  </a:cubicBezTo>
                  <a:cubicBezTo>
                    <a:pt x="97" y="61"/>
                    <a:pt x="96" y="68"/>
                    <a:pt x="103" y="72"/>
                  </a:cubicBezTo>
                  <a:cubicBezTo>
                    <a:pt x="135" y="94"/>
                    <a:pt x="139" y="125"/>
                    <a:pt x="134" y="160"/>
                  </a:cubicBezTo>
                  <a:close/>
                  <a:moveTo>
                    <a:pt x="53" y="69"/>
                  </a:moveTo>
                  <a:cubicBezTo>
                    <a:pt x="62" y="70"/>
                    <a:pt x="68" y="63"/>
                    <a:pt x="68" y="51"/>
                  </a:cubicBezTo>
                  <a:cubicBezTo>
                    <a:pt x="69" y="40"/>
                    <a:pt x="63" y="32"/>
                    <a:pt x="51" y="31"/>
                  </a:cubicBezTo>
                  <a:cubicBezTo>
                    <a:pt x="38" y="30"/>
                    <a:pt x="31" y="38"/>
                    <a:pt x="30" y="50"/>
                  </a:cubicBezTo>
                  <a:cubicBezTo>
                    <a:pt x="30" y="61"/>
                    <a:pt x="37" y="68"/>
                    <a:pt x="53" y="69"/>
                  </a:cubicBezTo>
                  <a:close/>
                  <a:moveTo>
                    <a:pt x="132" y="260"/>
                  </a:moveTo>
                  <a:cubicBezTo>
                    <a:pt x="130" y="248"/>
                    <a:pt x="123" y="240"/>
                    <a:pt x="113" y="241"/>
                  </a:cubicBezTo>
                  <a:cubicBezTo>
                    <a:pt x="101" y="241"/>
                    <a:pt x="93" y="249"/>
                    <a:pt x="94" y="262"/>
                  </a:cubicBezTo>
                  <a:cubicBezTo>
                    <a:pt x="95" y="273"/>
                    <a:pt x="102" y="280"/>
                    <a:pt x="114" y="279"/>
                  </a:cubicBezTo>
                  <a:cubicBezTo>
                    <a:pt x="125" y="279"/>
                    <a:pt x="131" y="271"/>
                    <a:pt x="132" y="2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9" name="Freeform 19">
              <a:extLst>
                <a:ext uri="{FF2B5EF4-FFF2-40B4-BE49-F238E27FC236}">
                  <a16:creationId xmlns:a16="http://schemas.microsoft.com/office/drawing/2014/main" id="{48EA034B-0928-01B5-BAC1-6DE1D52D8C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9" y="1456"/>
              <a:ext cx="95" cy="94"/>
            </a:xfrm>
            <a:custGeom>
              <a:avLst/>
              <a:gdLst>
                <a:gd name="T0" fmla="*/ 173 w 228"/>
                <a:gd name="T1" fmla="*/ 99 h 228"/>
                <a:gd name="T2" fmla="*/ 150 w 228"/>
                <a:gd name="T3" fmla="*/ 109 h 228"/>
                <a:gd name="T4" fmla="*/ 121 w 228"/>
                <a:gd name="T5" fmla="*/ 138 h 228"/>
                <a:gd name="T6" fmla="*/ 99 w 228"/>
                <a:gd name="T7" fmla="*/ 181 h 228"/>
                <a:gd name="T8" fmla="*/ 48 w 228"/>
                <a:gd name="T9" fmla="*/ 226 h 228"/>
                <a:gd name="T10" fmla="*/ 2 w 228"/>
                <a:gd name="T11" fmla="*/ 174 h 228"/>
                <a:gd name="T12" fmla="*/ 55 w 228"/>
                <a:gd name="T13" fmla="*/ 128 h 228"/>
                <a:gd name="T14" fmla="*/ 79 w 228"/>
                <a:gd name="T15" fmla="*/ 119 h 228"/>
                <a:gd name="T16" fmla="*/ 108 w 228"/>
                <a:gd name="T17" fmla="*/ 89 h 228"/>
                <a:gd name="T18" fmla="*/ 130 w 228"/>
                <a:gd name="T19" fmla="*/ 44 h 228"/>
                <a:gd name="T20" fmla="*/ 181 w 228"/>
                <a:gd name="T21" fmla="*/ 1 h 228"/>
                <a:gd name="T22" fmla="*/ 227 w 228"/>
                <a:gd name="T23" fmla="*/ 53 h 228"/>
                <a:gd name="T24" fmla="*/ 173 w 228"/>
                <a:gd name="T25" fmla="*/ 99 h 228"/>
                <a:gd name="T26" fmla="*/ 159 w 228"/>
                <a:gd name="T27" fmla="*/ 49 h 228"/>
                <a:gd name="T28" fmla="*/ 177 w 228"/>
                <a:gd name="T29" fmla="*/ 69 h 228"/>
                <a:gd name="T30" fmla="*/ 197 w 228"/>
                <a:gd name="T31" fmla="*/ 49 h 228"/>
                <a:gd name="T32" fmla="*/ 177 w 228"/>
                <a:gd name="T33" fmla="*/ 31 h 228"/>
                <a:gd name="T34" fmla="*/ 159 w 228"/>
                <a:gd name="T35" fmla="*/ 49 h 228"/>
                <a:gd name="T36" fmla="*/ 52 w 228"/>
                <a:gd name="T37" fmla="*/ 158 h 228"/>
                <a:gd name="T38" fmla="*/ 33 w 228"/>
                <a:gd name="T39" fmla="*/ 176 h 228"/>
                <a:gd name="T40" fmla="*/ 51 w 228"/>
                <a:gd name="T41" fmla="*/ 195 h 228"/>
                <a:gd name="T42" fmla="*/ 70 w 228"/>
                <a:gd name="T43" fmla="*/ 177 h 228"/>
                <a:gd name="T44" fmla="*/ 52 w 228"/>
                <a:gd name="T45" fmla="*/ 15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" h="228">
                  <a:moveTo>
                    <a:pt x="173" y="99"/>
                  </a:moveTo>
                  <a:cubicBezTo>
                    <a:pt x="163" y="95"/>
                    <a:pt x="157" y="102"/>
                    <a:pt x="150" y="109"/>
                  </a:cubicBezTo>
                  <a:cubicBezTo>
                    <a:pt x="141" y="119"/>
                    <a:pt x="130" y="128"/>
                    <a:pt x="121" y="138"/>
                  </a:cubicBezTo>
                  <a:cubicBezTo>
                    <a:pt x="109" y="150"/>
                    <a:pt x="97" y="160"/>
                    <a:pt x="99" y="181"/>
                  </a:cubicBezTo>
                  <a:cubicBezTo>
                    <a:pt x="101" y="208"/>
                    <a:pt x="74" y="228"/>
                    <a:pt x="48" y="226"/>
                  </a:cubicBezTo>
                  <a:cubicBezTo>
                    <a:pt x="21" y="225"/>
                    <a:pt x="0" y="201"/>
                    <a:pt x="2" y="174"/>
                  </a:cubicBezTo>
                  <a:cubicBezTo>
                    <a:pt x="4" y="147"/>
                    <a:pt x="27" y="125"/>
                    <a:pt x="55" y="128"/>
                  </a:cubicBezTo>
                  <a:cubicBezTo>
                    <a:pt x="66" y="129"/>
                    <a:pt x="72" y="126"/>
                    <a:pt x="79" y="119"/>
                  </a:cubicBezTo>
                  <a:cubicBezTo>
                    <a:pt x="88" y="109"/>
                    <a:pt x="98" y="99"/>
                    <a:pt x="108" y="89"/>
                  </a:cubicBezTo>
                  <a:cubicBezTo>
                    <a:pt x="122" y="77"/>
                    <a:pt x="131" y="65"/>
                    <a:pt x="130" y="44"/>
                  </a:cubicBezTo>
                  <a:cubicBezTo>
                    <a:pt x="129" y="19"/>
                    <a:pt x="155" y="0"/>
                    <a:pt x="181" y="1"/>
                  </a:cubicBezTo>
                  <a:cubicBezTo>
                    <a:pt x="208" y="3"/>
                    <a:pt x="228" y="25"/>
                    <a:pt x="227" y="53"/>
                  </a:cubicBezTo>
                  <a:cubicBezTo>
                    <a:pt x="225" y="81"/>
                    <a:pt x="204" y="100"/>
                    <a:pt x="173" y="99"/>
                  </a:cubicBezTo>
                  <a:close/>
                  <a:moveTo>
                    <a:pt x="159" y="49"/>
                  </a:moveTo>
                  <a:cubicBezTo>
                    <a:pt x="159" y="62"/>
                    <a:pt x="165" y="69"/>
                    <a:pt x="177" y="69"/>
                  </a:cubicBezTo>
                  <a:cubicBezTo>
                    <a:pt x="189" y="69"/>
                    <a:pt x="198" y="62"/>
                    <a:pt x="197" y="49"/>
                  </a:cubicBezTo>
                  <a:cubicBezTo>
                    <a:pt x="196" y="38"/>
                    <a:pt x="189" y="31"/>
                    <a:pt x="177" y="31"/>
                  </a:cubicBezTo>
                  <a:cubicBezTo>
                    <a:pt x="166" y="32"/>
                    <a:pt x="160" y="40"/>
                    <a:pt x="159" y="49"/>
                  </a:cubicBezTo>
                  <a:close/>
                  <a:moveTo>
                    <a:pt x="52" y="158"/>
                  </a:moveTo>
                  <a:cubicBezTo>
                    <a:pt x="40" y="159"/>
                    <a:pt x="33" y="165"/>
                    <a:pt x="33" y="176"/>
                  </a:cubicBezTo>
                  <a:cubicBezTo>
                    <a:pt x="32" y="188"/>
                    <a:pt x="39" y="195"/>
                    <a:pt x="51" y="195"/>
                  </a:cubicBezTo>
                  <a:cubicBezTo>
                    <a:pt x="63" y="196"/>
                    <a:pt x="70" y="189"/>
                    <a:pt x="70" y="177"/>
                  </a:cubicBezTo>
                  <a:cubicBezTo>
                    <a:pt x="70" y="165"/>
                    <a:pt x="65" y="158"/>
                    <a:pt x="52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7E4D3A9-0A26-F98F-36BD-DC87BFC7C473}"/>
              </a:ext>
            </a:extLst>
          </p:cNvPr>
          <p:cNvGrpSpPr/>
          <p:nvPr/>
        </p:nvGrpSpPr>
        <p:grpSpPr>
          <a:xfrm>
            <a:off x="1490902" y="3601768"/>
            <a:ext cx="546504" cy="845862"/>
            <a:chOff x="2446713" y="2893152"/>
            <a:chExt cx="385857" cy="597217"/>
          </a:xfrm>
          <a:solidFill>
            <a:srgbClr val="8C0073"/>
          </a:solidFill>
        </p:grpSpPr>
        <p:sp>
          <p:nvSpPr>
            <p:cNvPr id="170" name="Freeform 19">
              <a:extLst>
                <a:ext uri="{FF2B5EF4-FFF2-40B4-BE49-F238E27FC236}">
                  <a16:creationId xmlns:a16="http://schemas.microsoft.com/office/drawing/2014/main" id="{04EDFD53-F01D-28AB-D871-97DB1FE79E54}"/>
                </a:ext>
              </a:extLst>
            </p:cNvPr>
            <p:cNvSpPr>
              <a:spLocks/>
            </p:cNvSpPr>
            <p:nvPr/>
          </p:nvSpPr>
          <p:spPr bwMode="gray">
            <a:xfrm>
              <a:off x="2446713" y="3114885"/>
              <a:ext cx="385857" cy="46676"/>
            </a:xfrm>
            <a:custGeom>
              <a:avLst/>
              <a:gdLst>
                <a:gd name="T0" fmla="*/ 217 w 225"/>
                <a:gd name="T1" fmla="*/ 1 h 27"/>
                <a:gd name="T2" fmla="*/ 8 w 225"/>
                <a:gd name="T3" fmla="*/ 0 h 27"/>
                <a:gd name="T4" fmla="*/ 0 w 225"/>
                <a:gd name="T5" fmla="*/ 8 h 27"/>
                <a:gd name="T6" fmla="*/ 0 w 225"/>
                <a:gd name="T7" fmla="*/ 18 h 27"/>
                <a:gd name="T8" fmla="*/ 8 w 225"/>
                <a:gd name="T9" fmla="*/ 26 h 27"/>
                <a:gd name="T10" fmla="*/ 216 w 225"/>
                <a:gd name="T11" fmla="*/ 27 h 27"/>
                <a:gd name="T12" fmla="*/ 224 w 225"/>
                <a:gd name="T13" fmla="*/ 19 h 27"/>
                <a:gd name="T14" fmla="*/ 224 w 225"/>
                <a:gd name="T15" fmla="*/ 9 h 27"/>
                <a:gd name="T16" fmla="*/ 217 w 225"/>
                <a:gd name="T17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7">
                  <a:moveTo>
                    <a:pt x="217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3"/>
                    <a:pt x="4" y="26"/>
                    <a:pt x="8" y="26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21" y="27"/>
                    <a:pt x="224" y="24"/>
                    <a:pt x="224" y="19"/>
                  </a:cubicBezTo>
                  <a:cubicBezTo>
                    <a:pt x="224" y="9"/>
                    <a:pt x="224" y="9"/>
                    <a:pt x="224" y="9"/>
                  </a:cubicBezTo>
                  <a:cubicBezTo>
                    <a:pt x="225" y="5"/>
                    <a:pt x="221" y="1"/>
                    <a:pt x="2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78" tIns="47889" rIns="95778" bIns="47889" numCol="1" anchor="t" anchorCtr="0" compatLnSpc="1">
              <a:prstTxWarp prst="textNoShape">
                <a:avLst/>
              </a:prstTxWarp>
            </a:bodyPr>
            <a:lstStyle/>
            <a:p>
              <a:endParaRPr lang="de-DE" sz="943" dirty="0">
                <a:solidFill>
                  <a:srgbClr val="C00000"/>
                </a:solidFill>
              </a:endParaRP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ABEBE412-911C-3214-0D8A-7B7FC24E8711}"/>
                </a:ext>
              </a:extLst>
            </p:cNvPr>
            <p:cNvGrpSpPr/>
            <p:nvPr/>
          </p:nvGrpSpPr>
          <p:grpSpPr>
            <a:xfrm>
              <a:off x="2472539" y="2893152"/>
              <a:ext cx="344367" cy="597217"/>
              <a:chOff x="2540870" y="2630615"/>
              <a:chExt cx="344367" cy="597217"/>
            </a:xfrm>
            <a:grpFill/>
          </p:grpSpPr>
          <p:sp>
            <p:nvSpPr>
              <p:cNvPr id="172" name="Freeform 21">
                <a:extLst>
                  <a:ext uri="{FF2B5EF4-FFF2-40B4-BE49-F238E27FC236}">
                    <a16:creationId xmlns:a16="http://schemas.microsoft.com/office/drawing/2014/main" id="{D53C2773-D21D-D82F-E8B9-F682EBAE1A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40870" y="2910434"/>
                <a:ext cx="344367" cy="317398"/>
              </a:xfrm>
              <a:custGeom>
                <a:avLst/>
                <a:gdLst>
                  <a:gd name="T0" fmla="*/ 58 w 332"/>
                  <a:gd name="T1" fmla="*/ 0 h 306"/>
                  <a:gd name="T2" fmla="*/ 122 w 332"/>
                  <a:gd name="T3" fmla="*/ 94 h 306"/>
                  <a:gd name="T4" fmla="*/ 107 w 332"/>
                  <a:gd name="T5" fmla="*/ 104 h 306"/>
                  <a:gd name="T6" fmla="*/ 38 w 332"/>
                  <a:gd name="T7" fmla="*/ 0 h 306"/>
                  <a:gd name="T8" fmla="*/ 0 w 332"/>
                  <a:gd name="T9" fmla="*/ 0 h 306"/>
                  <a:gd name="T10" fmla="*/ 121 w 332"/>
                  <a:gd name="T11" fmla="*/ 179 h 306"/>
                  <a:gd name="T12" fmla="*/ 122 w 332"/>
                  <a:gd name="T13" fmla="*/ 179 h 306"/>
                  <a:gd name="T14" fmla="*/ 122 w 332"/>
                  <a:gd name="T15" fmla="*/ 266 h 306"/>
                  <a:gd name="T16" fmla="*/ 210 w 332"/>
                  <a:gd name="T17" fmla="*/ 306 h 306"/>
                  <a:gd name="T18" fmla="*/ 210 w 332"/>
                  <a:gd name="T19" fmla="*/ 179 h 306"/>
                  <a:gd name="T20" fmla="*/ 332 w 332"/>
                  <a:gd name="T21" fmla="*/ 0 h 306"/>
                  <a:gd name="T22" fmla="*/ 58 w 332"/>
                  <a:gd name="T2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2" h="306">
                    <a:moveTo>
                      <a:pt x="58" y="0"/>
                    </a:moveTo>
                    <a:lnTo>
                      <a:pt x="122" y="94"/>
                    </a:lnTo>
                    <a:lnTo>
                      <a:pt x="107" y="104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121" y="179"/>
                    </a:lnTo>
                    <a:lnTo>
                      <a:pt x="122" y="179"/>
                    </a:lnTo>
                    <a:lnTo>
                      <a:pt x="122" y="266"/>
                    </a:lnTo>
                    <a:lnTo>
                      <a:pt x="210" y="306"/>
                    </a:lnTo>
                    <a:lnTo>
                      <a:pt x="210" y="179"/>
                    </a:lnTo>
                    <a:lnTo>
                      <a:pt x="332" y="0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4CA5C4B-4A7B-954B-A88F-3E862299DFFF}"/>
                  </a:ext>
                </a:extLst>
              </p:cNvPr>
              <p:cNvSpPr txBox="1"/>
              <p:nvPr/>
            </p:nvSpPr>
            <p:spPr bwMode="gray">
              <a:xfrm>
                <a:off x="2559906" y="2630615"/>
                <a:ext cx="296409" cy="2173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1101001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0001010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0110100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1011001</a:t>
                </a: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E10833BA-093C-C968-2C75-CD9FEAF0B078}"/>
              </a:ext>
            </a:extLst>
          </p:cNvPr>
          <p:cNvGrpSpPr/>
          <p:nvPr/>
        </p:nvGrpSpPr>
        <p:grpSpPr>
          <a:xfrm>
            <a:off x="7809534" y="3692756"/>
            <a:ext cx="965991" cy="658630"/>
            <a:chOff x="7313489" y="3043390"/>
            <a:chExt cx="792000" cy="540000"/>
          </a:xfrm>
          <a:solidFill>
            <a:srgbClr val="D16301"/>
          </a:solidFill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AEFC579-CDB6-72D0-0FD2-472E707B1E10}"/>
                </a:ext>
              </a:extLst>
            </p:cNvPr>
            <p:cNvGrpSpPr/>
            <p:nvPr/>
          </p:nvGrpSpPr>
          <p:grpSpPr>
            <a:xfrm>
              <a:off x="7433959" y="3056702"/>
              <a:ext cx="466128" cy="418354"/>
              <a:chOff x="6864067" y="6318804"/>
              <a:chExt cx="1075973" cy="965695"/>
            </a:xfrm>
            <a:grpFill/>
          </p:grpSpPr>
          <p:sp>
            <p:nvSpPr>
              <p:cNvPr id="167" name="Freeform 10">
                <a:extLst>
                  <a:ext uri="{FF2B5EF4-FFF2-40B4-BE49-F238E27FC236}">
                    <a16:creationId xmlns:a16="http://schemas.microsoft.com/office/drawing/2014/main" id="{81811932-C6C0-50C1-2B96-5DC6CE292673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448373" y="6742855"/>
                <a:ext cx="491667" cy="541644"/>
              </a:xfrm>
              <a:custGeom>
                <a:avLst/>
                <a:gdLst>
                  <a:gd name="T0" fmla="*/ 187 w 194"/>
                  <a:gd name="T1" fmla="*/ 182 h 213"/>
                  <a:gd name="T2" fmla="*/ 138 w 194"/>
                  <a:gd name="T3" fmla="*/ 123 h 213"/>
                  <a:gd name="T4" fmla="*/ 153 w 194"/>
                  <a:gd name="T5" fmla="*/ 85 h 213"/>
                  <a:gd name="T6" fmla="*/ 86 w 194"/>
                  <a:gd name="T7" fmla="*/ 4 h 213"/>
                  <a:gd name="T8" fmla="*/ 4 w 194"/>
                  <a:gd name="T9" fmla="*/ 70 h 213"/>
                  <a:gd name="T10" fmla="*/ 71 w 194"/>
                  <a:gd name="T11" fmla="*/ 151 h 213"/>
                  <a:gd name="T12" fmla="*/ 109 w 194"/>
                  <a:gd name="T13" fmla="*/ 144 h 213"/>
                  <a:gd name="T14" fmla="*/ 160 w 194"/>
                  <a:gd name="T15" fmla="*/ 204 h 213"/>
                  <a:gd name="T16" fmla="*/ 185 w 194"/>
                  <a:gd name="T17" fmla="*/ 206 h 213"/>
                  <a:gd name="T18" fmla="*/ 187 w 194"/>
                  <a:gd name="T19" fmla="*/ 182 h 213"/>
                  <a:gd name="T20" fmla="*/ 123 w 194"/>
                  <a:gd name="T21" fmla="*/ 82 h 213"/>
                  <a:gd name="T22" fmla="*/ 75 w 194"/>
                  <a:gd name="T23" fmla="*/ 121 h 213"/>
                  <a:gd name="T24" fmla="*/ 35 w 194"/>
                  <a:gd name="T25" fmla="*/ 73 h 213"/>
                  <a:gd name="T26" fmla="*/ 83 w 194"/>
                  <a:gd name="T27" fmla="*/ 34 h 213"/>
                  <a:gd name="T28" fmla="*/ 123 w 194"/>
                  <a:gd name="T29" fmla="*/ 8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4" h="213">
                    <a:moveTo>
                      <a:pt x="187" y="182"/>
                    </a:moveTo>
                    <a:cubicBezTo>
                      <a:pt x="138" y="123"/>
                      <a:pt x="138" y="123"/>
                      <a:pt x="138" y="123"/>
                    </a:cubicBezTo>
                    <a:cubicBezTo>
                      <a:pt x="146" y="112"/>
                      <a:pt x="151" y="99"/>
                      <a:pt x="153" y="85"/>
                    </a:cubicBezTo>
                    <a:cubicBezTo>
                      <a:pt x="157" y="44"/>
                      <a:pt x="127" y="8"/>
                      <a:pt x="86" y="4"/>
                    </a:cubicBezTo>
                    <a:cubicBezTo>
                      <a:pt x="45" y="0"/>
                      <a:pt x="9" y="29"/>
                      <a:pt x="4" y="70"/>
                    </a:cubicBezTo>
                    <a:cubicBezTo>
                      <a:pt x="0" y="110"/>
                      <a:pt x="30" y="147"/>
                      <a:pt x="71" y="151"/>
                    </a:cubicBezTo>
                    <a:cubicBezTo>
                      <a:pt x="84" y="152"/>
                      <a:pt x="98" y="150"/>
                      <a:pt x="109" y="14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166" y="211"/>
                      <a:pt x="178" y="213"/>
                      <a:pt x="185" y="206"/>
                    </a:cubicBezTo>
                    <a:cubicBezTo>
                      <a:pt x="193" y="200"/>
                      <a:pt x="194" y="189"/>
                      <a:pt x="187" y="182"/>
                    </a:cubicBezTo>
                    <a:close/>
                    <a:moveTo>
                      <a:pt x="123" y="82"/>
                    </a:moveTo>
                    <a:cubicBezTo>
                      <a:pt x="120" y="106"/>
                      <a:pt x="99" y="123"/>
                      <a:pt x="75" y="121"/>
                    </a:cubicBezTo>
                    <a:cubicBezTo>
                      <a:pt x="50" y="118"/>
                      <a:pt x="32" y="97"/>
                      <a:pt x="35" y="73"/>
                    </a:cubicBezTo>
                    <a:cubicBezTo>
                      <a:pt x="37" y="49"/>
                      <a:pt x="59" y="31"/>
                      <a:pt x="83" y="34"/>
                    </a:cubicBezTo>
                    <a:cubicBezTo>
                      <a:pt x="108" y="36"/>
                      <a:pt x="126" y="57"/>
                      <a:pt x="123" y="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00000"/>
                  </a:lnSpc>
                </a:pPr>
                <a:endParaRPr lang="en-US" sz="1400">
                  <a:solidFill>
                    <a:srgbClr val="35588E"/>
                  </a:solidFill>
                  <a:latin typeface="Avenir Light" panose="020B0402020203020204" pitchFamily="34" charset="77"/>
                </a:endParaRPr>
              </a:p>
            </p:txBody>
          </p:sp>
          <p:sp>
            <p:nvSpPr>
              <p:cNvPr id="168" name="Freeform 5">
                <a:extLst>
                  <a:ext uri="{FF2B5EF4-FFF2-40B4-BE49-F238E27FC236}">
                    <a16:creationId xmlns:a16="http://schemas.microsoft.com/office/drawing/2014/main" id="{97C732A8-CD18-FDD9-6B15-A33EBED06A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864067" y="6318804"/>
                <a:ext cx="901402" cy="748320"/>
              </a:xfrm>
              <a:custGeom>
                <a:avLst/>
                <a:gdLst>
                  <a:gd name="T0" fmla="*/ 300 w 304"/>
                  <a:gd name="T1" fmla="*/ 4 h 251"/>
                  <a:gd name="T2" fmla="*/ 298 w 304"/>
                  <a:gd name="T3" fmla="*/ 1 h 251"/>
                  <a:gd name="T4" fmla="*/ 294 w 304"/>
                  <a:gd name="T5" fmla="*/ 0 h 251"/>
                  <a:gd name="T6" fmla="*/ 244 w 304"/>
                  <a:gd name="T7" fmla="*/ 8 h 251"/>
                  <a:gd name="T8" fmla="*/ 238 w 304"/>
                  <a:gd name="T9" fmla="*/ 12 h 251"/>
                  <a:gd name="T10" fmla="*/ 239 w 304"/>
                  <a:gd name="T11" fmla="*/ 17 h 251"/>
                  <a:gd name="T12" fmla="*/ 259 w 304"/>
                  <a:gd name="T13" fmla="*/ 33 h 251"/>
                  <a:gd name="T14" fmla="*/ 262 w 304"/>
                  <a:gd name="T15" fmla="*/ 35 h 251"/>
                  <a:gd name="T16" fmla="*/ 138 w 304"/>
                  <a:gd name="T17" fmla="*/ 209 h 251"/>
                  <a:gd name="T18" fmla="*/ 133 w 304"/>
                  <a:gd name="T19" fmla="*/ 208 h 251"/>
                  <a:gd name="T20" fmla="*/ 128 w 304"/>
                  <a:gd name="T21" fmla="*/ 208 h 251"/>
                  <a:gd name="T22" fmla="*/ 93 w 304"/>
                  <a:gd name="T23" fmla="*/ 161 h 251"/>
                  <a:gd name="T24" fmla="*/ 94 w 304"/>
                  <a:gd name="T25" fmla="*/ 155 h 251"/>
                  <a:gd name="T26" fmla="*/ 77 w 304"/>
                  <a:gd name="T27" fmla="*/ 139 h 251"/>
                  <a:gd name="T28" fmla="*/ 60 w 304"/>
                  <a:gd name="T29" fmla="*/ 155 h 251"/>
                  <a:gd name="T30" fmla="*/ 61 w 304"/>
                  <a:gd name="T31" fmla="*/ 161 h 251"/>
                  <a:gd name="T32" fmla="*/ 19 w 304"/>
                  <a:gd name="T33" fmla="*/ 218 h 251"/>
                  <a:gd name="T34" fmla="*/ 16 w 304"/>
                  <a:gd name="T35" fmla="*/ 218 h 251"/>
                  <a:gd name="T36" fmla="*/ 0 w 304"/>
                  <a:gd name="T37" fmla="*/ 235 h 251"/>
                  <a:gd name="T38" fmla="*/ 16 w 304"/>
                  <a:gd name="T39" fmla="*/ 251 h 251"/>
                  <a:gd name="T40" fmla="*/ 33 w 304"/>
                  <a:gd name="T41" fmla="*/ 235 h 251"/>
                  <a:gd name="T42" fmla="*/ 31 w 304"/>
                  <a:gd name="T43" fmla="*/ 228 h 251"/>
                  <a:gd name="T44" fmla="*/ 73 w 304"/>
                  <a:gd name="T45" fmla="*/ 172 h 251"/>
                  <a:gd name="T46" fmla="*/ 77 w 304"/>
                  <a:gd name="T47" fmla="*/ 172 h 251"/>
                  <a:gd name="T48" fmla="*/ 81 w 304"/>
                  <a:gd name="T49" fmla="*/ 172 h 251"/>
                  <a:gd name="T50" fmla="*/ 117 w 304"/>
                  <a:gd name="T51" fmla="*/ 220 h 251"/>
                  <a:gd name="T52" fmla="*/ 116 w 304"/>
                  <a:gd name="T53" fmla="*/ 224 h 251"/>
                  <a:gd name="T54" fmla="*/ 132 w 304"/>
                  <a:gd name="T55" fmla="*/ 241 h 251"/>
                  <a:gd name="T56" fmla="*/ 133 w 304"/>
                  <a:gd name="T57" fmla="*/ 242 h 251"/>
                  <a:gd name="T58" fmla="*/ 134 w 304"/>
                  <a:gd name="T59" fmla="*/ 241 h 251"/>
                  <a:gd name="T60" fmla="*/ 150 w 304"/>
                  <a:gd name="T61" fmla="*/ 224 h 251"/>
                  <a:gd name="T62" fmla="*/ 149 w 304"/>
                  <a:gd name="T63" fmla="*/ 220 h 251"/>
                  <a:gd name="T64" fmla="*/ 275 w 304"/>
                  <a:gd name="T65" fmla="*/ 45 h 251"/>
                  <a:gd name="T66" fmla="*/ 278 w 304"/>
                  <a:gd name="T67" fmla="*/ 47 h 251"/>
                  <a:gd name="T68" fmla="*/ 295 w 304"/>
                  <a:gd name="T69" fmla="*/ 60 h 251"/>
                  <a:gd name="T70" fmla="*/ 295 w 304"/>
                  <a:gd name="T71" fmla="*/ 60 h 251"/>
                  <a:gd name="T72" fmla="*/ 295 w 304"/>
                  <a:gd name="T73" fmla="*/ 61 h 251"/>
                  <a:gd name="T74" fmla="*/ 295 w 304"/>
                  <a:gd name="T75" fmla="*/ 61 h 251"/>
                  <a:gd name="T76" fmla="*/ 296 w 304"/>
                  <a:gd name="T77" fmla="*/ 61 h 251"/>
                  <a:gd name="T78" fmla="*/ 299 w 304"/>
                  <a:gd name="T79" fmla="*/ 62 h 251"/>
                  <a:gd name="T80" fmla="*/ 300 w 304"/>
                  <a:gd name="T81" fmla="*/ 61 h 251"/>
                  <a:gd name="T82" fmla="*/ 304 w 304"/>
                  <a:gd name="T83" fmla="*/ 56 h 251"/>
                  <a:gd name="T84" fmla="*/ 300 w 304"/>
                  <a:gd name="T85" fmla="*/ 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4" h="251">
                    <a:moveTo>
                      <a:pt x="300" y="4"/>
                    </a:moveTo>
                    <a:cubicBezTo>
                      <a:pt x="300" y="4"/>
                      <a:pt x="300" y="2"/>
                      <a:pt x="298" y="1"/>
                    </a:cubicBezTo>
                    <a:cubicBezTo>
                      <a:pt x="297" y="0"/>
                      <a:pt x="295" y="0"/>
                      <a:pt x="294" y="0"/>
                    </a:cubicBezTo>
                    <a:cubicBezTo>
                      <a:pt x="244" y="8"/>
                      <a:pt x="244" y="8"/>
                      <a:pt x="244" y="8"/>
                    </a:cubicBezTo>
                    <a:cubicBezTo>
                      <a:pt x="242" y="9"/>
                      <a:pt x="239" y="9"/>
                      <a:pt x="238" y="12"/>
                    </a:cubicBezTo>
                    <a:cubicBezTo>
                      <a:pt x="237" y="13"/>
                      <a:pt x="237" y="15"/>
                      <a:pt x="239" y="17"/>
                    </a:cubicBezTo>
                    <a:cubicBezTo>
                      <a:pt x="259" y="33"/>
                      <a:pt x="259" y="33"/>
                      <a:pt x="259" y="33"/>
                    </a:cubicBezTo>
                    <a:cubicBezTo>
                      <a:pt x="262" y="35"/>
                      <a:pt x="262" y="35"/>
                      <a:pt x="262" y="35"/>
                    </a:cubicBezTo>
                    <a:cubicBezTo>
                      <a:pt x="138" y="209"/>
                      <a:pt x="138" y="209"/>
                      <a:pt x="138" y="209"/>
                    </a:cubicBezTo>
                    <a:cubicBezTo>
                      <a:pt x="136" y="208"/>
                      <a:pt x="135" y="208"/>
                      <a:pt x="133" y="208"/>
                    </a:cubicBezTo>
                    <a:cubicBezTo>
                      <a:pt x="131" y="208"/>
                      <a:pt x="130" y="208"/>
                      <a:pt x="128" y="208"/>
                    </a:cubicBezTo>
                    <a:cubicBezTo>
                      <a:pt x="93" y="161"/>
                      <a:pt x="93" y="161"/>
                      <a:pt x="93" y="161"/>
                    </a:cubicBezTo>
                    <a:cubicBezTo>
                      <a:pt x="93" y="159"/>
                      <a:pt x="94" y="157"/>
                      <a:pt x="94" y="155"/>
                    </a:cubicBezTo>
                    <a:cubicBezTo>
                      <a:pt x="94" y="146"/>
                      <a:pt x="86" y="139"/>
                      <a:pt x="77" y="139"/>
                    </a:cubicBezTo>
                    <a:cubicBezTo>
                      <a:pt x="68" y="139"/>
                      <a:pt x="60" y="146"/>
                      <a:pt x="60" y="155"/>
                    </a:cubicBezTo>
                    <a:cubicBezTo>
                      <a:pt x="60" y="157"/>
                      <a:pt x="61" y="159"/>
                      <a:pt x="61" y="161"/>
                    </a:cubicBezTo>
                    <a:cubicBezTo>
                      <a:pt x="19" y="218"/>
                      <a:pt x="19" y="218"/>
                      <a:pt x="19" y="218"/>
                    </a:cubicBezTo>
                    <a:cubicBezTo>
                      <a:pt x="18" y="218"/>
                      <a:pt x="17" y="218"/>
                      <a:pt x="16" y="218"/>
                    </a:cubicBezTo>
                    <a:cubicBezTo>
                      <a:pt x="7" y="218"/>
                      <a:pt x="0" y="226"/>
                      <a:pt x="0" y="235"/>
                    </a:cubicBezTo>
                    <a:cubicBezTo>
                      <a:pt x="0" y="244"/>
                      <a:pt x="7" y="251"/>
                      <a:pt x="16" y="251"/>
                    </a:cubicBezTo>
                    <a:cubicBezTo>
                      <a:pt x="25" y="251"/>
                      <a:pt x="33" y="244"/>
                      <a:pt x="33" y="235"/>
                    </a:cubicBezTo>
                    <a:cubicBezTo>
                      <a:pt x="33" y="232"/>
                      <a:pt x="32" y="230"/>
                      <a:pt x="31" y="228"/>
                    </a:cubicBezTo>
                    <a:cubicBezTo>
                      <a:pt x="73" y="172"/>
                      <a:pt x="73" y="172"/>
                      <a:pt x="73" y="172"/>
                    </a:cubicBezTo>
                    <a:cubicBezTo>
                      <a:pt x="74" y="172"/>
                      <a:pt x="76" y="172"/>
                      <a:pt x="77" y="172"/>
                    </a:cubicBezTo>
                    <a:cubicBezTo>
                      <a:pt x="78" y="172"/>
                      <a:pt x="80" y="172"/>
                      <a:pt x="81" y="172"/>
                    </a:cubicBezTo>
                    <a:cubicBezTo>
                      <a:pt x="117" y="220"/>
                      <a:pt x="117" y="220"/>
                      <a:pt x="117" y="220"/>
                    </a:cubicBezTo>
                    <a:cubicBezTo>
                      <a:pt x="116" y="221"/>
                      <a:pt x="116" y="223"/>
                      <a:pt x="116" y="224"/>
                    </a:cubicBezTo>
                    <a:cubicBezTo>
                      <a:pt x="116" y="233"/>
                      <a:pt x="123" y="241"/>
                      <a:pt x="132" y="241"/>
                    </a:cubicBezTo>
                    <a:cubicBezTo>
                      <a:pt x="133" y="242"/>
                      <a:pt x="133" y="242"/>
                      <a:pt x="133" y="242"/>
                    </a:cubicBezTo>
                    <a:cubicBezTo>
                      <a:pt x="134" y="241"/>
                      <a:pt x="134" y="241"/>
                      <a:pt x="134" y="241"/>
                    </a:cubicBezTo>
                    <a:cubicBezTo>
                      <a:pt x="143" y="240"/>
                      <a:pt x="150" y="233"/>
                      <a:pt x="150" y="224"/>
                    </a:cubicBezTo>
                    <a:cubicBezTo>
                      <a:pt x="150" y="223"/>
                      <a:pt x="149" y="222"/>
                      <a:pt x="149" y="220"/>
                    </a:cubicBezTo>
                    <a:cubicBezTo>
                      <a:pt x="275" y="45"/>
                      <a:pt x="275" y="45"/>
                      <a:pt x="275" y="45"/>
                    </a:cubicBezTo>
                    <a:cubicBezTo>
                      <a:pt x="278" y="47"/>
                      <a:pt x="278" y="47"/>
                      <a:pt x="278" y="47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60"/>
                      <a:pt x="295" y="61"/>
                      <a:pt x="295" y="61"/>
                    </a:cubicBezTo>
                    <a:cubicBezTo>
                      <a:pt x="295" y="61"/>
                      <a:pt x="295" y="61"/>
                      <a:pt x="295" y="61"/>
                    </a:cubicBezTo>
                    <a:cubicBezTo>
                      <a:pt x="296" y="61"/>
                      <a:pt x="296" y="61"/>
                      <a:pt x="296" y="61"/>
                    </a:cubicBezTo>
                    <a:cubicBezTo>
                      <a:pt x="297" y="62"/>
                      <a:pt x="298" y="62"/>
                      <a:pt x="299" y="62"/>
                    </a:cubicBezTo>
                    <a:cubicBezTo>
                      <a:pt x="300" y="61"/>
                      <a:pt x="300" y="61"/>
                      <a:pt x="300" y="61"/>
                    </a:cubicBezTo>
                    <a:cubicBezTo>
                      <a:pt x="303" y="60"/>
                      <a:pt x="304" y="58"/>
                      <a:pt x="304" y="56"/>
                    </a:cubicBezTo>
                    <a:lnTo>
                      <a:pt x="30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00000"/>
                  </a:lnSpc>
                </a:pPr>
                <a:endParaRPr lang="en-US" sz="1400">
                  <a:solidFill>
                    <a:srgbClr val="35588E"/>
                  </a:solidFill>
                  <a:latin typeface="Avenir Light" panose="020B0402020203020204" pitchFamily="34" charset="77"/>
                </a:endParaRPr>
              </a:p>
            </p:txBody>
          </p:sp>
        </p:grpSp>
        <p:sp>
          <p:nvSpPr>
            <p:cNvPr id="176" name="Freeform 278">
              <a:extLst>
                <a:ext uri="{FF2B5EF4-FFF2-40B4-BE49-F238E27FC236}">
                  <a16:creationId xmlns:a16="http://schemas.microsoft.com/office/drawing/2014/main" id="{B31896EF-6532-50F1-1038-3BA728630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3489" y="3043390"/>
              <a:ext cx="792000" cy="540000"/>
            </a:xfrm>
            <a:custGeom>
              <a:avLst/>
              <a:gdLst>
                <a:gd name="T0" fmla="*/ 0 w 3005"/>
                <a:gd name="T1" fmla="*/ 0 h 1890"/>
                <a:gd name="T2" fmla="*/ 0 w 3005"/>
                <a:gd name="T3" fmla="*/ 1890 h 1890"/>
                <a:gd name="T4" fmla="*/ 3005 w 3005"/>
                <a:gd name="T5" fmla="*/ 1890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05" h="1890">
                  <a:moveTo>
                    <a:pt x="0" y="0"/>
                  </a:moveTo>
                  <a:lnTo>
                    <a:pt x="0" y="1890"/>
                  </a:lnTo>
                  <a:lnTo>
                    <a:pt x="3005" y="1890"/>
                  </a:lnTo>
                </a:path>
              </a:pathLst>
            </a:custGeom>
            <a:noFill/>
            <a:ln w="19050" cap="flat">
              <a:solidFill>
                <a:srgbClr val="D163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58272AD6-A398-F92E-E101-311ADA95AD2F}"/>
              </a:ext>
            </a:extLst>
          </p:cNvPr>
          <p:cNvGrpSpPr/>
          <p:nvPr/>
        </p:nvGrpSpPr>
        <p:grpSpPr>
          <a:xfrm>
            <a:off x="9959760" y="3639361"/>
            <a:ext cx="985622" cy="763586"/>
            <a:chOff x="7746636" y="4647606"/>
            <a:chExt cx="693420" cy="537210"/>
          </a:xfrm>
          <a:solidFill>
            <a:srgbClr val="028945"/>
          </a:solidFill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9B6741BB-5D2A-1431-B0A2-68C77228A0DC}"/>
                </a:ext>
              </a:extLst>
            </p:cNvPr>
            <p:cNvGrpSpPr/>
            <p:nvPr/>
          </p:nvGrpSpPr>
          <p:grpSpPr>
            <a:xfrm rot="5400000">
              <a:off x="7824741" y="4569501"/>
              <a:ext cx="537210" cy="693420"/>
              <a:chOff x="7824741" y="4569501"/>
              <a:chExt cx="537210" cy="693420"/>
            </a:xfrm>
            <a:grpFill/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62A93528-6F3C-F9F0-83CB-46FF4E412D79}"/>
                  </a:ext>
                </a:extLst>
              </p:cNvPr>
              <p:cNvGrpSpPr/>
              <p:nvPr/>
            </p:nvGrpSpPr>
            <p:grpSpPr>
              <a:xfrm>
                <a:off x="7824741" y="4569501"/>
                <a:ext cx="537210" cy="693420"/>
                <a:chOff x="5808344" y="3028950"/>
                <a:chExt cx="537210" cy="693420"/>
              </a:xfrm>
              <a:grpFill/>
            </p:grpSpPr>
            <p:sp>
              <p:nvSpPr>
                <p:cNvPr id="182" name="Freeform 181">
                  <a:extLst>
                    <a:ext uri="{FF2B5EF4-FFF2-40B4-BE49-F238E27FC236}">
                      <a16:creationId xmlns:a16="http://schemas.microsoft.com/office/drawing/2014/main" id="{092429A2-E8C6-161E-447B-4CD0C23924EC}"/>
                    </a:ext>
                  </a:extLst>
                </p:cNvPr>
                <p:cNvSpPr/>
                <p:nvPr/>
              </p:nvSpPr>
              <p:spPr>
                <a:xfrm>
                  <a:off x="6216967" y="3028950"/>
                  <a:ext cx="128587" cy="156209"/>
                </a:xfrm>
                <a:custGeom>
                  <a:avLst/>
                  <a:gdLst>
                    <a:gd name="connsiteX0" fmla="*/ 55245 w 128587"/>
                    <a:gd name="connsiteY0" fmla="*/ 65723 h 156209"/>
                    <a:gd name="connsiteX1" fmla="*/ 91440 w 128587"/>
                    <a:gd name="connsiteY1" fmla="*/ 123825 h 156209"/>
                    <a:gd name="connsiteX2" fmla="*/ 100012 w 128587"/>
                    <a:gd name="connsiteY2" fmla="*/ 156210 h 156209"/>
                    <a:gd name="connsiteX3" fmla="*/ 128587 w 128587"/>
                    <a:gd name="connsiteY3" fmla="*/ 151448 h 156209"/>
                    <a:gd name="connsiteX4" fmla="*/ 118110 w 128587"/>
                    <a:gd name="connsiteY4" fmla="*/ 113348 h 156209"/>
                    <a:gd name="connsiteX5" fmla="*/ 45720 w 128587"/>
                    <a:gd name="connsiteY5" fmla="*/ 20003 h 156209"/>
                    <a:gd name="connsiteX6" fmla="*/ 11430 w 128587"/>
                    <a:gd name="connsiteY6" fmla="*/ 0 h 156209"/>
                    <a:gd name="connsiteX7" fmla="*/ 0 w 128587"/>
                    <a:gd name="connsiteY7" fmla="*/ 25717 h 156209"/>
                    <a:gd name="connsiteX8" fmla="*/ 55245 w 128587"/>
                    <a:gd name="connsiteY8" fmla="*/ 65723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587" h="156209">
                      <a:moveTo>
                        <a:pt x="55245" y="65723"/>
                      </a:moveTo>
                      <a:cubicBezTo>
                        <a:pt x="71437" y="82868"/>
                        <a:pt x="83820" y="101918"/>
                        <a:pt x="91440" y="123825"/>
                      </a:cubicBezTo>
                      <a:cubicBezTo>
                        <a:pt x="95250" y="134303"/>
                        <a:pt x="98107" y="145733"/>
                        <a:pt x="100012" y="156210"/>
                      </a:cubicBezTo>
                      <a:lnTo>
                        <a:pt x="128587" y="151448"/>
                      </a:lnTo>
                      <a:cubicBezTo>
                        <a:pt x="126682" y="138113"/>
                        <a:pt x="122872" y="125730"/>
                        <a:pt x="118110" y="113348"/>
                      </a:cubicBezTo>
                      <a:cubicBezTo>
                        <a:pt x="103822" y="76200"/>
                        <a:pt x="78105" y="43815"/>
                        <a:pt x="45720" y="20003"/>
                      </a:cubicBezTo>
                      <a:cubicBezTo>
                        <a:pt x="35243" y="12383"/>
                        <a:pt x="22860" y="5715"/>
                        <a:pt x="11430" y="0"/>
                      </a:cubicBezTo>
                      <a:lnTo>
                        <a:pt x="0" y="25717"/>
                      </a:lnTo>
                      <a:cubicBezTo>
                        <a:pt x="20955" y="36195"/>
                        <a:pt x="40005" y="49530"/>
                        <a:pt x="55245" y="6572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3" name="Freeform 182">
                  <a:extLst>
                    <a:ext uri="{FF2B5EF4-FFF2-40B4-BE49-F238E27FC236}">
                      <a16:creationId xmlns:a16="http://schemas.microsoft.com/office/drawing/2014/main" id="{202AC22C-9797-A249-8E34-E6E37818AB58}"/>
                    </a:ext>
                  </a:extLst>
                </p:cNvPr>
                <p:cNvSpPr/>
                <p:nvPr/>
              </p:nvSpPr>
              <p:spPr>
                <a:xfrm>
                  <a:off x="6195060" y="3080384"/>
                  <a:ext cx="96202" cy="114300"/>
                </a:xfrm>
                <a:custGeom>
                  <a:avLst/>
                  <a:gdLst>
                    <a:gd name="connsiteX0" fmla="*/ 37147 w 96202"/>
                    <a:gd name="connsiteY0" fmla="*/ 52388 h 114300"/>
                    <a:gd name="connsiteX1" fmla="*/ 61913 w 96202"/>
                    <a:gd name="connsiteY1" fmla="*/ 92393 h 114300"/>
                    <a:gd name="connsiteX2" fmla="*/ 67627 w 96202"/>
                    <a:gd name="connsiteY2" fmla="*/ 114300 h 114300"/>
                    <a:gd name="connsiteX3" fmla="*/ 96202 w 96202"/>
                    <a:gd name="connsiteY3" fmla="*/ 109538 h 114300"/>
                    <a:gd name="connsiteX4" fmla="*/ 88582 w 96202"/>
                    <a:gd name="connsiteY4" fmla="*/ 81915 h 114300"/>
                    <a:gd name="connsiteX5" fmla="*/ 58102 w 96202"/>
                    <a:gd name="connsiteY5" fmla="*/ 33338 h 114300"/>
                    <a:gd name="connsiteX6" fmla="*/ 11430 w 96202"/>
                    <a:gd name="connsiteY6" fmla="*/ 0 h 114300"/>
                    <a:gd name="connsiteX7" fmla="*/ 0 w 96202"/>
                    <a:gd name="connsiteY7" fmla="*/ 25718 h 114300"/>
                    <a:gd name="connsiteX8" fmla="*/ 37147 w 96202"/>
                    <a:gd name="connsiteY8" fmla="*/ 52388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202" h="114300">
                      <a:moveTo>
                        <a:pt x="37147" y="52388"/>
                      </a:moveTo>
                      <a:cubicBezTo>
                        <a:pt x="47625" y="63818"/>
                        <a:pt x="56198" y="77153"/>
                        <a:pt x="61913" y="92393"/>
                      </a:cubicBezTo>
                      <a:cubicBezTo>
                        <a:pt x="64770" y="100013"/>
                        <a:pt x="66675" y="106680"/>
                        <a:pt x="67627" y="114300"/>
                      </a:cubicBezTo>
                      <a:lnTo>
                        <a:pt x="96202" y="109538"/>
                      </a:lnTo>
                      <a:cubicBezTo>
                        <a:pt x="94298" y="100013"/>
                        <a:pt x="92392" y="90488"/>
                        <a:pt x="88582" y="81915"/>
                      </a:cubicBezTo>
                      <a:cubicBezTo>
                        <a:pt x="81915" y="63818"/>
                        <a:pt x="71438" y="46672"/>
                        <a:pt x="58102" y="33338"/>
                      </a:cubicBezTo>
                      <a:cubicBezTo>
                        <a:pt x="44767" y="19050"/>
                        <a:pt x="28575" y="8573"/>
                        <a:pt x="11430" y="0"/>
                      </a:cubicBezTo>
                      <a:lnTo>
                        <a:pt x="0" y="25718"/>
                      </a:lnTo>
                      <a:cubicBezTo>
                        <a:pt x="13335" y="32385"/>
                        <a:pt x="26670" y="40958"/>
                        <a:pt x="37147" y="523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8548C9C5-9563-54FF-B661-EC1F4CF796E3}"/>
                    </a:ext>
                  </a:extLst>
                </p:cNvPr>
                <p:cNvSpPr/>
                <p:nvPr/>
              </p:nvSpPr>
              <p:spPr>
                <a:xfrm>
                  <a:off x="5808344" y="3566160"/>
                  <a:ext cx="129540" cy="156210"/>
                </a:xfrm>
                <a:custGeom>
                  <a:avLst/>
                  <a:gdLst>
                    <a:gd name="connsiteX0" fmla="*/ 73343 w 129540"/>
                    <a:gd name="connsiteY0" fmla="*/ 91440 h 156210"/>
                    <a:gd name="connsiteX1" fmla="*/ 37148 w 129540"/>
                    <a:gd name="connsiteY1" fmla="*/ 33338 h 156210"/>
                    <a:gd name="connsiteX2" fmla="*/ 28575 w 129540"/>
                    <a:gd name="connsiteY2" fmla="*/ 0 h 156210"/>
                    <a:gd name="connsiteX3" fmla="*/ 0 w 129540"/>
                    <a:gd name="connsiteY3" fmla="*/ 4763 h 156210"/>
                    <a:gd name="connsiteX4" fmla="*/ 28575 w 129540"/>
                    <a:gd name="connsiteY4" fmla="*/ 79057 h 156210"/>
                    <a:gd name="connsiteX5" fmla="*/ 53340 w 129540"/>
                    <a:gd name="connsiteY5" fmla="*/ 110490 h 156210"/>
                    <a:gd name="connsiteX6" fmla="*/ 118110 w 129540"/>
                    <a:gd name="connsiteY6" fmla="*/ 156210 h 156210"/>
                    <a:gd name="connsiteX7" fmla="*/ 129540 w 129540"/>
                    <a:gd name="connsiteY7" fmla="*/ 130492 h 156210"/>
                    <a:gd name="connsiteX8" fmla="*/ 73343 w 129540"/>
                    <a:gd name="connsiteY8" fmla="*/ 91440 h 15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540" h="156210">
                      <a:moveTo>
                        <a:pt x="73343" y="91440"/>
                      </a:moveTo>
                      <a:cubicBezTo>
                        <a:pt x="57150" y="74295"/>
                        <a:pt x="45720" y="55245"/>
                        <a:pt x="37148" y="33338"/>
                      </a:cubicBezTo>
                      <a:cubicBezTo>
                        <a:pt x="33338" y="22860"/>
                        <a:pt x="30480" y="11430"/>
                        <a:pt x="28575" y="0"/>
                      </a:cubicBezTo>
                      <a:lnTo>
                        <a:pt x="0" y="4763"/>
                      </a:lnTo>
                      <a:cubicBezTo>
                        <a:pt x="4763" y="31432"/>
                        <a:pt x="14288" y="56198"/>
                        <a:pt x="28575" y="79057"/>
                      </a:cubicBezTo>
                      <a:cubicBezTo>
                        <a:pt x="35243" y="90488"/>
                        <a:pt x="43815" y="100965"/>
                        <a:pt x="53340" y="110490"/>
                      </a:cubicBezTo>
                      <a:cubicBezTo>
                        <a:pt x="71438" y="129540"/>
                        <a:pt x="93345" y="145732"/>
                        <a:pt x="118110" y="156210"/>
                      </a:cubicBezTo>
                      <a:lnTo>
                        <a:pt x="129540" y="130492"/>
                      </a:lnTo>
                      <a:cubicBezTo>
                        <a:pt x="107633" y="121920"/>
                        <a:pt x="89535" y="108585"/>
                        <a:pt x="73343" y="914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CD601BA8-1535-FBCC-7806-3E0384A4AE26}"/>
                    </a:ext>
                  </a:extLst>
                </p:cNvPr>
                <p:cNvSpPr/>
                <p:nvPr/>
              </p:nvSpPr>
              <p:spPr>
                <a:xfrm>
                  <a:off x="5862637" y="3557587"/>
                  <a:ext cx="97155" cy="115252"/>
                </a:xfrm>
                <a:custGeom>
                  <a:avLst/>
                  <a:gdLst>
                    <a:gd name="connsiteX0" fmla="*/ 59055 w 97155"/>
                    <a:gd name="connsiteY0" fmla="*/ 61913 h 115252"/>
                    <a:gd name="connsiteX1" fmla="*/ 34290 w 97155"/>
                    <a:gd name="connsiteY1" fmla="*/ 21907 h 115252"/>
                    <a:gd name="connsiteX2" fmla="*/ 28575 w 97155"/>
                    <a:gd name="connsiteY2" fmla="*/ 0 h 115252"/>
                    <a:gd name="connsiteX3" fmla="*/ 0 w 97155"/>
                    <a:gd name="connsiteY3" fmla="*/ 4763 h 115252"/>
                    <a:gd name="connsiteX4" fmla="*/ 7620 w 97155"/>
                    <a:gd name="connsiteY4" fmla="*/ 32385 h 115252"/>
                    <a:gd name="connsiteX5" fmla="*/ 39053 w 97155"/>
                    <a:gd name="connsiteY5" fmla="*/ 81915 h 115252"/>
                    <a:gd name="connsiteX6" fmla="*/ 85725 w 97155"/>
                    <a:gd name="connsiteY6" fmla="*/ 115252 h 115252"/>
                    <a:gd name="connsiteX7" fmla="*/ 97155 w 97155"/>
                    <a:gd name="connsiteY7" fmla="*/ 89535 h 115252"/>
                    <a:gd name="connsiteX8" fmla="*/ 77153 w 97155"/>
                    <a:gd name="connsiteY8" fmla="*/ 78105 h 115252"/>
                    <a:gd name="connsiteX9" fmla="*/ 59055 w 97155"/>
                    <a:gd name="connsiteY9" fmla="*/ 61913 h 11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155" h="115252">
                      <a:moveTo>
                        <a:pt x="59055" y="61913"/>
                      </a:moveTo>
                      <a:cubicBezTo>
                        <a:pt x="48578" y="50483"/>
                        <a:pt x="40005" y="37148"/>
                        <a:pt x="34290" y="21907"/>
                      </a:cubicBezTo>
                      <a:cubicBezTo>
                        <a:pt x="31432" y="14288"/>
                        <a:pt x="29528" y="7620"/>
                        <a:pt x="28575" y="0"/>
                      </a:cubicBezTo>
                      <a:lnTo>
                        <a:pt x="0" y="4763"/>
                      </a:lnTo>
                      <a:cubicBezTo>
                        <a:pt x="1905" y="14288"/>
                        <a:pt x="3810" y="23813"/>
                        <a:pt x="7620" y="32385"/>
                      </a:cubicBezTo>
                      <a:cubicBezTo>
                        <a:pt x="14288" y="50483"/>
                        <a:pt x="24765" y="67627"/>
                        <a:pt x="39053" y="81915"/>
                      </a:cubicBezTo>
                      <a:cubicBezTo>
                        <a:pt x="52388" y="96202"/>
                        <a:pt x="68580" y="106680"/>
                        <a:pt x="85725" y="115252"/>
                      </a:cubicBezTo>
                      <a:lnTo>
                        <a:pt x="97155" y="89535"/>
                      </a:lnTo>
                      <a:cubicBezTo>
                        <a:pt x="90488" y="86677"/>
                        <a:pt x="83820" y="82867"/>
                        <a:pt x="77153" y="78105"/>
                      </a:cubicBezTo>
                      <a:cubicBezTo>
                        <a:pt x="70485" y="73342"/>
                        <a:pt x="64770" y="67627"/>
                        <a:pt x="59055" y="6191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2D2AB15-9609-593D-DDDF-BCBA97626E13}"/>
                  </a:ext>
                </a:extLst>
              </p:cNvPr>
              <p:cNvGrpSpPr/>
              <p:nvPr/>
            </p:nvGrpSpPr>
            <p:grpSpPr>
              <a:xfrm flipH="1">
                <a:off x="7824741" y="4569501"/>
                <a:ext cx="537210" cy="693420"/>
                <a:chOff x="5808344" y="3028950"/>
                <a:chExt cx="537210" cy="693420"/>
              </a:xfrm>
              <a:grpFill/>
            </p:grpSpPr>
            <p:sp>
              <p:nvSpPr>
                <p:cNvPr id="188" name="Freeform 187">
                  <a:extLst>
                    <a:ext uri="{FF2B5EF4-FFF2-40B4-BE49-F238E27FC236}">
                      <a16:creationId xmlns:a16="http://schemas.microsoft.com/office/drawing/2014/main" id="{47CE563C-23DB-8CC5-1031-6592795978E2}"/>
                    </a:ext>
                  </a:extLst>
                </p:cNvPr>
                <p:cNvSpPr/>
                <p:nvPr/>
              </p:nvSpPr>
              <p:spPr>
                <a:xfrm>
                  <a:off x="6216967" y="3028950"/>
                  <a:ext cx="128587" cy="156209"/>
                </a:xfrm>
                <a:custGeom>
                  <a:avLst/>
                  <a:gdLst>
                    <a:gd name="connsiteX0" fmla="*/ 55245 w 128587"/>
                    <a:gd name="connsiteY0" fmla="*/ 65723 h 156209"/>
                    <a:gd name="connsiteX1" fmla="*/ 91440 w 128587"/>
                    <a:gd name="connsiteY1" fmla="*/ 123825 h 156209"/>
                    <a:gd name="connsiteX2" fmla="*/ 100012 w 128587"/>
                    <a:gd name="connsiteY2" fmla="*/ 156210 h 156209"/>
                    <a:gd name="connsiteX3" fmla="*/ 128587 w 128587"/>
                    <a:gd name="connsiteY3" fmla="*/ 151448 h 156209"/>
                    <a:gd name="connsiteX4" fmla="*/ 118110 w 128587"/>
                    <a:gd name="connsiteY4" fmla="*/ 113348 h 156209"/>
                    <a:gd name="connsiteX5" fmla="*/ 45720 w 128587"/>
                    <a:gd name="connsiteY5" fmla="*/ 20003 h 156209"/>
                    <a:gd name="connsiteX6" fmla="*/ 11430 w 128587"/>
                    <a:gd name="connsiteY6" fmla="*/ 0 h 156209"/>
                    <a:gd name="connsiteX7" fmla="*/ 0 w 128587"/>
                    <a:gd name="connsiteY7" fmla="*/ 25717 h 156209"/>
                    <a:gd name="connsiteX8" fmla="*/ 55245 w 128587"/>
                    <a:gd name="connsiteY8" fmla="*/ 65723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587" h="156209">
                      <a:moveTo>
                        <a:pt x="55245" y="65723"/>
                      </a:moveTo>
                      <a:cubicBezTo>
                        <a:pt x="71437" y="82868"/>
                        <a:pt x="83820" y="101918"/>
                        <a:pt x="91440" y="123825"/>
                      </a:cubicBezTo>
                      <a:cubicBezTo>
                        <a:pt x="95250" y="134303"/>
                        <a:pt x="98107" y="145733"/>
                        <a:pt x="100012" y="156210"/>
                      </a:cubicBezTo>
                      <a:lnTo>
                        <a:pt x="128587" y="151448"/>
                      </a:lnTo>
                      <a:cubicBezTo>
                        <a:pt x="126682" y="138113"/>
                        <a:pt x="122872" y="125730"/>
                        <a:pt x="118110" y="113348"/>
                      </a:cubicBezTo>
                      <a:cubicBezTo>
                        <a:pt x="103822" y="76200"/>
                        <a:pt x="78105" y="43815"/>
                        <a:pt x="45720" y="20003"/>
                      </a:cubicBezTo>
                      <a:cubicBezTo>
                        <a:pt x="35243" y="12383"/>
                        <a:pt x="22860" y="5715"/>
                        <a:pt x="11430" y="0"/>
                      </a:cubicBezTo>
                      <a:lnTo>
                        <a:pt x="0" y="25717"/>
                      </a:lnTo>
                      <a:cubicBezTo>
                        <a:pt x="20955" y="36195"/>
                        <a:pt x="40005" y="49530"/>
                        <a:pt x="55245" y="6572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9" name="Freeform 188">
                  <a:extLst>
                    <a:ext uri="{FF2B5EF4-FFF2-40B4-BE49-F238E27FC236}">
                      <a16:creationId xmlns:a16="http://schemas.microsoft.com/office/drawing/2014/main" id="{F8FBDCBA-697D-B9A4-AB56-16A54A499DE3}"/>
                    </a:ext>
                  </a:extLst>
                </p:cNvPr>
                <p:cNvSpPr/>
                <p:nvPr/>
              </p:nvSpPr>
              <p:spPr>
                <a:xfrm>
                  <a:off x="6195060" y="3080384"/>
                  <a:ext cx="96202" cy="114300"/>
                </a:xfrm>
                <a:custGeom>
                  <a:avLst/>
                  <a:gdLst>
                    <a:gd name="connsiteX0" fmla="*/ 37147 w 96202"/>
                    <a:gd name="connsiteY0" fmla="*/ 52388 h 114300"/>
                    <a:gd name="connsiteX1" fmla="*/ 61913 w 96202"/>
                    <a:gd name="connsiteY1" fmla="*/ 92393 h 114300"/>
                    <a:gd name="connsiteX2" fmla="*/ 67627 w 96202"/>
                    <a:gd name="connsiteY2" fmla="*/ 114300 h 114300"/>
                    <a:gd name="connsiteX3" fmla="*/ 96202 w 96202"/>
                    <a:gd name="connsiteY3" fmla="*/ 109538 h 114300"/>
                    <a:gd name="connsiteX4" fmla="*/ 88582 w 96202"/>
                    <a:gd name="connsiteY4" fmla="*/ 81915 h 114300"/>
                    <a:gd name="connsiteX5" fmla="*/ 58102 w 96202"/>
                    <a:gd name="connsiteY5" fmla="*/ 33338 h 114300"/>
                    <a:gd name="connsiteX6" fmla="*/ 11430 w 96202"/>
                    <a:gd name="connsiteY6" fmla="*/ 0 h 114300"/>
                    <a:gd name="connsiteX7" fmla="*/ 0 w 96202"/>
                    <a:gd name="connsiteY7" fmla="*/ 25718 h 114300"/>
                    <a:gd name="connsiteX8" fmla="*/ 37147 w 96202"/>
                    <a:gd name="connsiteY8" fmla="*/ 52388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202" h="114300">
                      <a:moveTo>
                        <a:pt x="37147" y="52388"/>
                      </a:moveTo>
                      <a:cubicBezTo>
                        <a:pt x="47625" y="63818"/>
                        <a:pt x="56198" y="77153"/>
                        <a:pt x="61913" y="92393"/>
                      </a:cubicBezTo>
                      <a:cubicBezTo>
                        <a:pt x="64770" y="100013"/>
                        <a:pt x="66675" y="106680"/>
                        <a:pt x="67627" y="114300"/>
                      </a:cubicBezTo>
                      <a:lnTo>
                        <a:pt x="96202" y="109538"/>
                      </a:lnTo>
                      <a:cubicBezTo>
                        <a:pt x="94298" y="100013"/>
                        <a:pt x="92392" y="90488"/>
                        <a:pt x="88582" y="81915"/>
                      </a:cubicBezTo>
                      <a:cubicBezTo>
                        <a:pt x="81915" y="63818"/>
                        <a:pt x="71438" y="46672"/>
                        <a:pt x="58102" y="33338"/>
                      </a:cubicBezTo>
                      <a:cubicBezTo>
                        <a:pt x="44767" y="19050"/>
                        <a:pt x="28575" y="8573"/>
                        <a:pt x="11430" y="0"/>
                      </a:cubicBezTo>
                      <a:lnTo>
                        <a:pt x="0" y="25718"/>
                      </a:lnTo>
                      <a:cubicBezTo>
                        <a:pt x="13335" y="32385"/>
                        <a:pt x="26670" y="40958"/>
                        <a:pt x="37147" y="523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90" name="Freeform 189">
                  <a:extLst>
                    <a:ext uri="{FF2B5EF4-FFF2-40B4-BE49-F238E27FC236}">
                      <a16:creationId xmlns:a16="http://schemas.microsoft.com/office/drawing/2014/main" id="{9E0746D1-C11B-9B50-86C3-D6D4C7951165}"/>
                    </a:ext>
                  </a:extLst>
                </p:cNvPr>
                <p:cNvSpPr/>
                <p:nvPr/>
              </p:nvSpPr>
              <p:spPr>
                <a:xfrm>
                  <a:off x="5808344" y="3566160"/>
                  <a:ext cx="129540" cy="156210"/>
                </a:xfrm>
                <a:custGeom>
                  <a:avLst/>
                  <a:gdLst>
                    <a:gd name="connsiteX0" fmla="*/ 73343 w 129540"/>
                    <a:gd name="connsiteY0" fmla="*/ 91440 h 156210"/>
                    <a:gd name="connsiteX1" fmla="*/ 37148 w 129540"/>
                    <a:gd name="connsiteY1" fmla="*/ 33338 h 156210"/>
                    <a:gd name="connsiteX2" fmla="*/ 28575 w 129540"/>
                    <a:gd name="connsiteY2" fmla="*/ 0 h 156210"/>
                    <a:gd name="connsiteX3" fmla="*/ 0 w 129540"/>
                    <a:gd name="connsiteY3" fmla="*/ 4763 h 156210"/>
                    <a:gd name="connsiteX4" fmla="*/ 28575 w 129540"/>
                    <a:gd name="connsiteY4" fmla="*/ 79057 h 156210"/>
                    <a:gd name="connsiteX5" fmla="*/ 53340 w 129540"/>
                    <a:gd name="connsiteY5" fmla="*/ 110490 h 156210"/>
                    <a:gd name="connsiteX6" fmla="*/ 118110 w 129540"/>
                    <a:gd name="connsiteY6" fmla="*/ 156210 h 156210"/>
                    <a:gd name="connsiteX7" fmla="*/ 129540 w 129540"/>
                    <a:gd name="connsiteY7" fmla="*/ 130492 h 156210"/>
                    <a:gd name="connsiteX8" fmla="*/ 73343 w 129540"/>
                    <a:gd name="connsiteY8" fmla="*/ 91440 h 15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540" h="156210">
                      <a:moveTo>
                        <a:pt x="73343" y="91440"/>
                      </a:moveTo>
                      <a:cubicBezTo>
                        <a:pt x="57150" y="74295"/>
                        <a:pt x="45720" y="55245"/>
                        <a:pt x="37148" y="33338"/>
                      </a:cubicBezTo>
                      <a:cubicBezTo>
                        <a:pt x="33338" y="22860"/>
                        <a:pt x="30480" y="11430"/>
                        <a:pt x="28575" y="0"/>
                      </a:cubicBezTo>
                      <a:lnTo>
                        <a:pt x="0" y="4763"/>
                      </a:lnTo>
                      <a:cubicBezTo>
                        <a:pt x="4763" y="31432"/>
                        <a:pt x="14288" y="56198"/>
                        <a:pt x="28575" y="79057"/>
                      </a:cubicBezTo>
                      <a:cubicBezTo>
                        <a:pt x="35243" y="90488"/>
                        <a:pt x="43815" y="100965"/>
                        <a:pt x="53340" y="110490"/>
                      </a:cubicBezTo>
                      <a:cubicBezTo>
                        <a:pt x="71438" y="129540"/>
                        <a:pt x="93345" y="145732"/>
                        <a:pt x="118110" y="156210"/>
                      </a:cubicBezTo>
                      <a:lnTo>
                        <a:pt x="129540" y="130492"/>
                      </a:lnTo>
                      <a:cubicBezTo>
                        <a:pt x="107633" y="121920"/>
                        <a:pt x="89535" y="108585"/>
                        <a:pt x="73343" y="914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91" name="Freeform 190">
                  <a:extLst>
                    <a:ext uri="{FF2B5EF4-FFF2-40B4-BE49-F238E27FC236}">
                      <a16:creationId xmlns:a16="http://schemas.microsoft.com/office/drawing/2014/main" id="{C766A4F1-28D1-667C-95B2-289F29356508}"/>
                    </a:ext>
                  </a:extLst>
                </p:cNvPr>
                <p:cNvSpPr/>
                <p:nvPr/>
              </p:nvSpPr>
              <p:spPr>
                <a:xfrm>
                  <a:off x="5862637" y="3557587"/>
                  <a:ext cx="97155" cy="115252"/>
                </a:xfrm>
                <a:custGeom>
                  <a:avLst/>
                  <a:gdLst>
                    <a:gd name="connsiteX0" fmla="*/ 59055 w 97155"/>
                    <a:gd name="connsiteY0" fmla="*/ 61913 h 115252"/>
                    <a:gd name="connsiteX1" fmla="*/ 34290 w 97155"/>
                    <a:gd name="connsiteY1" fmla="*/ 21907 h 115252"/>
                    <a:gd name="connsiteX2" fmla="*/ 28575 w 97155"/>
                    <a:gd name="connsiteY2" fmla="*/ 0 h 115252"/>
                    <a:gd name="connsiteX3" fmla="*/ 0 w 97155"/>
                    <a:gd name="connsiteY3" fmla="*/ 4763 h 115252"/>
                    <a:gd name="connsiteX4" fmla="*/ 7620 w 97155"/>
                    <a:gd name="connsiteY4" fmla="*/ 32385 h 115252"/>
                    <a:gd name="connsiteX5" fmla="*/ 39053 w 97155"/>
                    <a:gd name="connsiteY5" fmla="*/ 81915 h 115252"/>
                    <a:gd name="connsiteX6" fmla="*/ 85725 w 97155"/>
                    <a:gd name="connsiteY6" fmla="*/ 115252 h 115252"/>
                    <a:gd name="connsiteX7" fmla="*/ 97155 w 97155"/>
                    <a:gd name="connsiteY7" fmla="*/ 89535 h 115252"/>
                    <a:gd name="connsiteX8" fmla="*/ 77153 w 97155"/>
                    <a:gd name="connsiteY8" fmla="*/ 78105 h 115252"/>
                    <a:gd name="connsiteX9" fmla="*/ 59055 w 97155"/>
                    <a:gd name="connsiteY9" fmla="*/ 61913 h 11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155" h="115252">
                      <a:moveTo>
                        <a:pt x="59055" y="61913"/>
                      </a:moveTo>
                      <a:cubicBezTo>
                        <a:pt x="48578" y="50483"/>
                        <a:pt x="40005" y="37148"/>
                        <a:pt x="34290" y="21907"/>
                      </a:cubicBezTo>
                      <a:cubicBezTo>
                        <a:pt x="31432" y="14288"/>
                        <a:pt x="29528" y="7620"/>
                        <a:pt x="28575" y="0"/>
                      </a:cubicBezTo>
                      <a:lnTo>
                        <a:pt x="0" y="4763"/>
                      </a:lnTo>
                      <a:cubicBezTo>
                        <a:pt x="1905" y="14288"/>
                        <a:pt x="3810" y="23813"/>
                        <a:pt x="7620" y="32385"/>
                      </a:cubicBezTo>
                      <a:cubicBezTo>
                        <a:pt x="14288" y="50483"/>
                        <a:pt x="24765" y="67627"/>
                        <a:pt x="39053" y="81915"/>
                      </a:cubicBezTo>
                      <a:cubicBezTo>
                        <a:pt x="52388" y="96202"/>
                        <a:pt x="68580" y="106680"/>
                        <a:pt x="85725" y="115252"/>
                      </a:cubicBezTo>
                      <a:lnTo>
                        <a:pt x="97155" y="89535"/>
                      </a:lnTo>
                      <a:cubicBezTo>
                        <a:pt x="90488" y="86677"/>
                        <a:pt x="83820" y="82867"/>
                        <a:pt x="77153" y="78105"/>
                      </a:cubicBezTo>
                      <a:cubicBezTo>
                        <a:pt x="70485" y="73342"/>
                        <a:pt x="64770" y="67627"/>
                        <a:pt x="59055" y="6191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FC49AA2A-226F-2568-E4C1-C8223172D467}"/>
                </a:ext>
              </a:extLst>
            </p:cNvPr>
            <p:cNvGrpSpPr/>
            <p:nvPr/>
          </p:nvGrpSpPr>
          <p:grpSpPr>
            <a:xfrm>
              <a:off x="7884279" y="4727140"/>
              <a:ext cx="368127" cy="378142"/>
              <a:chOff x="4994299" y="2323786"/>
              <a:chExt cx="2149907" cy="2208395"/>
            </a:xfrm>
            <a:grpFill/>
          </p:grpSpPr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71DB4DE9-755F-79BE-3023-1FEDD1D50B3C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72FCAF32-133E-0381-D06E-AAD471FAA6AF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230" name="Freeform 229">
                  <a:extLst>
                    <a:ext uri="{FF2B5EF4-FFF2-40B4-BE49-F238E27FC236}">
                      <a16:creationId xmlns:a16="http://schemas.microsoft.com/office/drawing/2014/main" id="{263D2528-E0FA-9904-CF84-02412B10CB77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40937496-DCA9-07C0-08FA-D8291914632C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13" name="Freeform 212">
                  <a:extLst>
                    <a:ext uri="{FF2B5EF4-FFF2-40B4-BE49-F238E27FC236}">
                      <a16:creationId xmlns:a16="http://schemas.microsoft.com/office/drawing/2014/main" id="{C2E3AAD3-B7BE-3EC2-A909-EB6098B7BAA0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</p:grpSp>
      <p:sp>
        <p:nvSpPr>
          <p:cNvPr id="4" name="!!C2">
            <a:extLst>
              <a:ext uri="{FF2B5EF4-FFF2-40B4-BE49-F238E27FC236}">
                <a16:creationId xmlns:a16="http://schemas.microsoft.com/office/drawing/2014/main" id="{2126764C-394F-6F83-268B-BE7237F1BBF5}"/>
              </a:ext>
            </a:extLst>
          </p:cNvPr>
          <p:cNvSpPr/>
          <p:nvPr/>
        </p:nvSpPr>
        <p:spPr>
          <a:xfrm>
            <a:off x="4930004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!!C3">
            <a:extLst>
              <a:ext uri="{FF2B5EF4-FFF2-40B4-BE49-F238E27FC236}">
                <a16:creationId xmlns:a16="http://schemas.microsoft.com/office/drawing/2014/main" id="{BFA888D8-3BAF-5A01-604D-F1C01FEC8E1B}"/>
              </a:ext>
            </a:extLst>
          </p:cNvPr>
          <p:cNvSpPr/>
          <p:nvPr/>
        </p:nvSpPr>
        <p:spPr>
          <a:xfrm>
            <a:off x="7047458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!!C4">
            <a:extLst>
              <a:ext uri="{FF2B5EF4-FFF2-40B4-BE49-F238E27FC236}">
                <a16:creationId xmlns:a16="http://schemas.microsoft.com/office/drawing/2014/main" id="{D63722E5-08DE-C709-B850-8D6B2D10D67C}"/>
              </a:ext>
            </a:extLst>
          </p:cNvPr>
          <p:cNvSpPr/>
          <p:nvPr/>
        </p:nvSpPr>
        <p:spPr>
          <a:xfrm>
            <a:off x="9195462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8" name="Rectangle 32">
            <a:extLst>
              <a:ext uri="{FF2B5EF4-FFF2-40B4-BE49-F238E27FC236}">
                <a16:creationId xmlns:a16="http://schemas.microsoft.com/office/drawing/2014/main" id="{02074201-AE40-0BB2-9A7E-9E0CFABCC21A}"/>
              </a:ext>
            </a:extLst>
          </p:cNvPr>
          <p:cNvSpPr/>
          <p:nvPr/>
        </p:nvSpPr>
        <p:spPr>
          <a:xfrm>
            <a:off x="2445026" y="5145133"/>
            <a:ext cx="891988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9" name="!!Line2">
            <a:extLst>
              <a:ext uri="{FF2B5EF4-FFF2-40B4-BE49-F238E27FC236}">
                <a16:creationId xmlns:a16="http://schemas.microsoft.com/office/drawing/2014/main" id="{4D79F1A7-8156-49D4-8E6A-9CDD680491D6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11389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45CE512-C2A9-D7E1-6ED5-76D424C7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795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2.91667E-6 0.2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0.2601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3.54167E-6 0.2611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-1.45833E-6 0.2601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1.875E-6 0.2606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0.2601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4.16667E-7 0.2613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0.2599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8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8.33333E-7 0.2611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8C0073"/>
                </a:solidFill>
              </a:rPr>
              <a:t>Objective perspective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set from 2009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6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2464904" y="5145133"/>
            <a:ext cx="890000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2" name="!!Line2">
            <a:extLst>
              <a:ext uri="{FF2B5EF4-FFF2-40B4-BE49-F238E27FC236}">
                <a16:creationId xmlns:a16="http://schemas.microsoft.com/office/drawing/2014/main" id="{B970E395-B654-C50F-1317-F9AA4C0EC8B9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81728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5">
            <a:extLst>
              <a:ext uri="{FF2B5EF4-FFF2-40B4-BE49-F238E27FC236}">
                <a16:creationId xmlns:a16="http://schemas.microsoft.com/office/drawing/2014/main" id="{45606248-D714-0AAD-40F4-B9AAC70492E1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8C007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4E2B31-4D37-691C-1C3B-EBFB1B322E21}"/>
              </a:ext>
            </a:extLst>
          </p:cNvPr>
          <p:cNvSpPr txBox="1"/>
          <p:nvPr/>
        </p:nvSpPr>
        <p:spPr>
          <a:xfrm>
            <a:off x="814582" y="1811177"/>
            <a:ext cx="5815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C0073"/>
                </a:solidFill>
                <a:latin typeface="Avenir Book" panose="02000503020000020003" pitchFamily="2" charset="0"/>
              </a:rPr>
              <a:t>Rating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 err="1">
                <a:latin typeface="Avenir Book" panose="02000503020000020003" pitchFamily="2" charset="0"/>
              </a:rPr>
              <a:t>Judged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by</a:t>
            </a:r>
            <a:r>
              <a:rPr lang="de-DE" dirty="0">
                <a:latin typeface="Avenir Book" panose="02000503020000020003" pitchFamily="2" charset="0"/>
              </a:rPr>
              <a:t> blind </a:t>
            </a:r>
            <a:r>
              <a:rPr lang="de-DE" dirty="0" err="1">
                <a:latin typeface="Avenir Book" panose="02000503020000020003" pitchFamily="2" charset="0"/>
              </a:rPr>
              <a:t>tasting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of</a:t>
            </a:r>
            <a:r>
              <a:rPr lang="de-DE" dirty="0">
                <a:latin typeface="Avenir Book" panose="02000503020000020003" pitchFamily="2" charset="0"/>
              </a:rPr>
              <a:t> professional </a:t>
            </a:r>
            <a:r>
              <a:rPr lang="de-DE" dirty="0" err="1">
                <a:latin typeface="Avenir Book" panose="02000503020000020003" pitchFamily="2" charset="0"/>
              </a:rPr>
              <a:t>someliers</a:t>
            </a:r>
            <a:endParaRPr lang="de-DE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de-DE" dirty="0">
                <a:latin typeface="Avenir Book" panose="02000503020000020003" pitchFamily="2" charset="0"/>
              </a:rPr>
              <a:t>…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720A4A-046E-642B-6068-3A3A3F42B82E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C0073"/>
                </a:solidFill>
                <a:latin typeface="Avenir Book" panose="02000503020000020003" pitchFamily="2" charset="0"/>
              </a:rPr>
              <a:t>Features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>
                <a:latin typeface="Avenir Book" panose="02000503020000020003" pitchFamily="2" charset="0"/>
              </a:rPr>
              <a:t>Chemical </a:t>
            </a:r>
            <a:r>
              <a:rPr lang="de-DE" dirty="0" err="1">
                <a:latin typeface="Avenir Book" panose="02000503020000020003" pitchFamily="2" charset="0"/>
              </a:rPr>
              <a:t>properties</a:t>
            </a:r>
            <a:endParaRPr lang="de-DE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de-DE" dirty="0">
                <a:latin typeface="Avenir Book" panose="02000503020000020003" pitchFamily="2" charset="0"/>
              </a:rPr>
              <a:t>…</a:t>
            </a:r>
            <a:endParaRPr lang="en-DE" dirty="0">
              <a:latin typeface="Avenir Book" panose="02000503020000020003" pitchFamily="2" charset="0"/>
            </a:endParaRPr>
          </a:p>
        </p:txBody>
      </p:sp>
      <p:cxnSp>
        <p:nvCxnSpPr>
          <p:cNvPr id="12" name="!!Line1">
            <a:extLst>
              <a:ext uri="{FF2B5EF4-FFF2-40B4-BE49-F238E27FC236}">
                <a16:creationId xmlns:a16="http://schemas.microsoft.com/office/drawing/2014/main" id="{06E7BB96-A79F-88EB-3BBC-99192812F801}"/>
              </a:ext>
            </a:extLst>
          </p:cNvPr>
          <p:cNvCxnSpPr>
            <a:cxnSpLocks/>
          </p:cNvCxnSpPr>
          <p:nvPr/>
        </p:nvCxnSpPr>
        <p:spPr>
          <a:xfrm>
            <a:off x="-848685" y="5343913"/>
            <a:ext cx="665805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9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8C8B"/>
                </a:solidFill>
              </a:rPr>
              <a:t>Subjective perspective</a:t>
            </a:r>
            <a:br>
              <a:rPr lang="en-GB" dirty="0"/>
            </a:b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Vivino.com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7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4838454" y="5145133"/>
            <a:ext cx="642827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2666874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4930004" y="5343913"/>
            <a:ext cx="746363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67286" y="5343913"/>
            <a:ext cx="3373770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5">
            <a:extLst>
              <a:ext uri="{FF2B5EF4-FFF2-40B4-BE49-F238E27FC236}">
                <a16:creationId xmlns:a16="http://schemas.microsoft.com/office/drawing/2014/main" id="{F63ED78E-B381-22E2-9F65-9B8BBB1AA84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8C8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43AE8-F27B-5DD6-4A41-4F1ED5B8AFAA}"/>
              </a:ext>
            </a:extLst>
          </p:cNvPr>
          <p:cNvSpPr txBox="1"/>
          <p:nvPr/>
        </p:nvSpPr>
        <p:spPr>
          <a:xfrm>
            <a:off x="814583" y="1811177"/>
            <a:ext cx="3576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Website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Show website and example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Explain dimensions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4B72E-14ED-AC7C-BEB2-2F705D51E7D3}"/>
              </a:ext>
            </a:extLst>
          </p:cNvPr>
          <p:cNvSpPr txBox="1"/>
          <p:nvPr/>
        </p:nvSpPr>
        <p:spPr>
          <a:xfrm>
            <a:off x="814583" y="3440685"/>
            <a:ext cx="391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Scraping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Show head of </a:t>
            </a:r>
            <a:r>
              <a:rPr lang="en-GB" dirty="0" err="1">
                <a:latin typeface="Avenir Book" panose="02000503020000020003" pitchFamily="2" charset="0"/>
              </a:rPr>
              <a:t>df</a:t>
            </a:r>
            <a:endParaRPr lang="en-GB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06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(1)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harvest per country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3" y="1811177"/>
            <a:ext cx="3576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Source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Lagging data provided by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Called via API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Application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Higher harvest indicates better year</a:t>
            </a:r>
          </a:p>
        </p:txBody>
      </p:sp>
    </p:spTree>
    <p:extLst>
      <p:ext uri="{BB962C8B-B14F-4D97-AF65-F5344CB8AC3E}">
        <p14:creationId xmlns:p14="http://schemas.microsoft.com/office/powerpoint/2010/main" val="385812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(2)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trends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3" y="1811177"/>
            <a:ext cx="3576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Source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Google Trends data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Application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Higher harvest indicates better year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5" y="1811177"/>
            <a:ext cx="357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The “Sideways” Effect</a:t>
            </a:r>
          </a:p>
        </p:txBody>
      </p:sp>
      <p:pic>
        <p:nvPicPr>
          <p:cNvPr id="2050" name="Picture 2" descr="How Paul Giamatti broke the California wine industry">
            <a:extLst>
              <a:ext uri="{FF2B5EF4-FFF2-40B4-BE49-F238E27FC236}">
                <a16:creationId xmlns:a16="http://schemas.microsoft.com/office/drawing/2014/main" id="{64542757-B655-FDB8-3E61-8FE7EC0E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87" y="2251633"/>
            <a:ext cx="4114800" cy="285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42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3" y="1811177"/>
            <a:ext cx="3576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Source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GPS location from Region via </a:t>
            </a:r>
            <a:r>
              <a:rPr lang="en-GB" dirty="0" err="1">
                <a:latin typeface="Avenir Book" panose="02000503020000020003" pitchFamily="2" charset="0"/>
              </a:rPr>
              <a:t>Geopy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time series from GPS coordinates via </a:t>
            </a:r>
            <a:r>
              <a:rPr lang="en-GB" dirty="0" err="1">
                <a:latin typeface="Avenir Book" panose="02000503020000020003" pitchFamily="2" charset="0"/>
              </a:rPr>
              <a:t>meteostat</a:t>
            </a: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Application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data as estimator for good years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4" y="1811177"/>
            <a:ext cx="390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Matryoshka Approach: API in API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728238-F61F-ADBE-F64A-8EDAEEB5F235}"/>
              </a:ext>
            </a:extLst>
          </p:cNvPr>
          <p:cNvGrpSpPr/>
          <p:nvPr/>
        </p:nvGrpSpPr>
        <p:grpSpPr>
          <a:xfrm>
            <a:off x="6951455" y="2170859"/>
            <a:ext cx="2403889" cy="2674972"/>
            <a:chOff x="7885368" y="1983528"/>
            <a:chExt cx="2403889" cy="2674972"/>
          </a:xfrm>
        </p:grpSpPr>
        <p:pic>
          <p:nvPicPr>
            <p:cNvPr id="4098" name="Picture 2" descr="Matryoshka Those icons Lineal icon">
              <a:extLst>
                <a:ext uri="{FF2B5EF4-FFF2-40B4-BE49-F238E27FC236}">
                  <a16:creationId xmlns:a16="http://schemas.microsoft.com/office/drawing/2014/main" id="{A5B0EC53-1B9B-99C3-923D-C1F94D674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1465" y="3431594"/>
              <a:ext cx="912874" cy="912874"/>
            </a:xfrm>
            <a:prstGeom prst="rect">
              <a:avLst/>
            </a:prstGeom>
            <a:noFill/>
          </p:spPr>
        </p:pic>
        <p:pic>
          <p:nvPicPr>
            <p:cNvPr id="16" name="Picture 2" descr="Matryoshka Those icons Lineal icon">
              <a:extLst>
                <a:ext uri="{FF2B5EF4-FFF2-40B4-BE49-F238E27FC236}">
                  <a16:creationId xmlns:a16="http://schemas.microsoft.com/office/drawing/2014/main" id="{4CBECAF6-D68B-4711-6A89-BDC9697C11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22"/>
            <a:stretch/>
          </p:blipFill>
          <p:spPr bwMode="auto">
            <a:xfrm>
              <a:off x="8286548" y="4028090"/>
              <a:ext cx="2002709" cy="630410"/>
            </a:xfrm>
            <a:prstGeom prst="rect">
              <a:avLst/>
            </a:prstGeom>
            <a:noFill/>
          </p:spPr>
        </p:pic>
        <p:pic>
          <p:nvPicPr>
            <p:cNvPr id="17" name="Picture 2" descr="Matryoshka Those icons Lineal icon">
              <a:extLst>
                <a:ext uri="{FF2B5EF4-FFF2-40B4-BE49-F238E27FC236}">
                  <a16:creationId xmlns:a16="http://schemas.microsoft.com/office/drawing/2014/main" id="{F120DFD1-B41A-B81E-B844-478A5AE7D0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22" b="31477"/>
            <a:stretch/>
          </p:blipFill>
          <p:spPr bwMode="auto">
            <a:xfrm rot="18891883">
              <a:off x="7584408" y="2284488"/>
              <a:ext cx="2002709" cy="1400789"/>
            </a:xfrm>
            <a:prstGeom prst="rect">
              <a:avLst/>
            </a:prstGeom>
            <a:noFill/>
          </p:spPr>
        </p:pic>
      </p:grpSp>
      <p:pic>
        <p:nvPicPr>
          <p:cNvPr id="4100" name="Picture 4" descr="Welcome to GeoPy's documentation! — GeoPy 2.4.0 documentation">
            <a:extLst>
              <a:ext uri="{FF2B5EF4-FFF2-40B4-BE49-F238E27FC236}">
                <a16:creationId xmlns:a16="http://schemas.microsoft.com/office/drawing/2014/main" id="{83FA798E-6D00-1CD2-6026-35BBFF2D2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3" b="20901"/>
          <a:stretch/>
        </p:blipFill>
        <p:spPr bwMode="auto">
          <a:xfrm>
            <a:off x="8572415" y="3731421"/>
            <a:ext cx="912875" cy="2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limate Data for Everyone. Climate and climate change have become… | by  Christian Lamprecht | Meteostat Insights | Medium">
            <a:extLst>
              <a:ext uri="{FF2B5EF4-FFF2-40B4-BE49-F238E27FC236}">
                <a16:creationId xmlns:a16="http://schemas.microsoft.com/office/drawing/2014/main" id="{467A5878-F491-3577-EBBA-18B3E798D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0" b="19473"/>
          <a:stretch/>
        </p:blipFill>
        <p:spPr bwMode="auto">
          <a:xfrm>
            <a:off x="8498114" y="2492606"/>
            <a:ext cx="1632093" cy="44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7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38189</TotalTime>
  <Words>1226</Words>
  <Application>Microsoft Macintosh PowerPoint</Application>
  <PresentationFormat>Widescreen</PresentationFormat>
  <Paragraphs>296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Rounded MT Bold</vt:lpstr>
      <vt:lpstr>Avenir Book</vt:lpstr>
      <vt:lpstr>Avenir Light</vt:lpstr>
      <vt:lpstr>Calibri</vt:lpstr>
      <vt:lpstr>Cambria</vt:lpstr>
      <vt:lpstr>Wingdings</vt:lpstr>
      <vt:lpstr>Office Theme</vt:lpstr>
      <vt:lpstr>PowerPoint Presentation</vt:lpstr>
      <vt:lpstr>Overview Project motivation</vt:lpstr>
      <vt:lpstr>Approach Step by step automated pipeline</vt:lpstr>
      <vt:lpstr>Approach Step by step automated pipeline</vt:lpstr>
      <vt:lpstr>Objective perspective Data set from 2009</vt:lpstr>
      <vt:lpstr>Subjective perspective Vivino.com </vt:lpstr>
      <vt:lpstr>Additional Data (1) Wine harvest per country</vt:lpstr>
      <vt:lpstr>Additional Data (2) Google trends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Data Pipeline Automated pipeline from ingestion to analysis</vt:lpstr>
      <vt:lpstr>Data Pipeline Evaluation of trained models</vt:lpstr>
      <vt:lpstr>Results Questions and visualisations</vt:lpstr>
      <vt:lpstr>Summary and Outlook Obstacles, dead ends and novel approaches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ru68xev</dc:creator>
  <cp:lastModifiedBy>Gottal, Jonas</cp:lastModifiedBy>
  <cp:revision>833</cp:revision>
  <cp:lastPrinted>2021-11-16T10:46:31Z</cp:lastPrinted>
  <dcterms:created xsi:type="dcterms:W3CDTF">2021-05-24T09:57:17Z</dcterms:created>
  <dcterms:modified xsi:type="dcterms:W3CDTF">2023-11-20T20:47:31Z</dcterms:modified>
</cp:coreProperties>
</file>